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6"/>
  </p:notesMasterIdLst>
  <p:handoutMasterIdLst>
    <p:handoutMasterId r:id="rId87"/>
  </p:handoutMasterIdLst>
  <p:sldIdLst>
    <p:sldId id="375" r:id="rId2"/>
    <p:sldId id="481" r:id="rId3"/>
    <p:sldId id="427" r:id="rId4"/>
    <p:sldId id="476" r:id="rId5"/>
    <p:sldId id="479" r:id="rId6"/>
    <p:sldId id="478" r:id="rId7"/>
    <p:sldId id="483" r:id="rId8"/>
    <p:sldId id="484" r:id="rId9"/>
    <p:sldId id="485" r:id="rId10"/>
    <p:sldId id="486" r:id="rId11"/>
    <p:sldId id="487" r:id="rId12"/>
    <p:sldId id="489" r:id="rId13"/>
    <p:sldId id="491" r:id="rId14"/>
    <p:sldId id="492" r:id="rId15"/>
    <p:sldId id="494" r:id="rId16"/>
    <p:sldId id="493" r:id="rId17"/>
    <p:sldId id="549" r:id="rId18"/>
    <p:sldId id="495" r:id="rId19"/>
    <p:sldId id="497" r:id="rId20"/>
    <p:sldId id="496" r:id="rId21"/>
    <p:sldId id="498" r:id="rId22"/>
    <p:sldId id="499" r:id="rId23"/>
    <p:sldId id="500" r:id="rId24"/>
    <p:sldId id="501" r:id="rId25"/>
    <p:sldId id="502" r:id="rId26"/>
    <p:sldId id="503" r:id="rId27"/>
    <p:sldId id="504" r:id="rId28"/>
    <p:sldId id="505" r:id="rId29"/>
    <p:sldId id="507" r:id="rId30"/>
    <p:sldId id="550" r:id="rId31"/>
    <p:sldId id="506" r:id="rId32"/>
    <p:sldId id="508" r:id="rId33"/>
    <p:sldId id="509" r:id="rId34"/>
    <p:sldId id="510" r:id="rId35"/>
    <p:sldId id="511" r:id="rId36"/>
    <p:sldId id="512" r:id="rId37"/>
    <p:sldId id="513" r:id="rId38"/>
    <p:sldId id="514" r:id="rId39"/>
    <p:sldId id="515" r:id="rId40"/>
    <p:sldId id="518" r:id="rId41"/>
    <p:sldId id="271" r:id="rId42"/>
    <p:sldId id="403" r:id="rId43"/>
    <p:sldId id="436" r:id="rId44"/>
    <p:sldId id="383" r:id="rId45"/>
    <p:sldId id="269" r:id="rId46"/>
    <p:sldId id="405" r:id="rId47"/>
    <p:sldId id="551" r:id="rId48"/>
    <p:sldId id="520" r:id="rId49"/>
    <p:sldId id="521" r:id="rId50"/>
    <p:sldId id="519" r:id="rId51"/>
    <p:sldId id="522" r:id="rId52"/>
    <p:sldId id="523" r:id="rId53"/>
    <p:sldId id="525" r:id="rId54"/>
    <p:sldId id="524" r:id="rId55"/>
    <p:sldId id="527" r:id="rId56"/>
    <p:sldId id="526" r:id="rId57"/>
    <p:sldId id="528" r:id="rId58"/>
    <p:sldId id="294" r:id="rId59"/>
    <p:sldId id="295" r:id="rId60"/>
    <p:sldId id="538" r:id="rId61"/>
    <p:sldId id="540" r:id="rId62"/>
    <p:sldId id="297" r:id="rId63"/>
    <p:sldId id="552" r:id="rId64"/>
    <p:sldId id="299" r:id="rId65"/>
    <p:sldId id="300" r:id="rId66"/>
    <p:sldId id="385" r:id="rId67"/>
    <p:sldId id="301" r:id="rId68"/>
    <p:sldId id="302" r:id="rId69"/>
    <p:sldId id="529" r:id="rId70"/>
    <p:sldId id="530" r:id="rId71"/>
    <p:sldId id="531" r:id="rId72"/>
    <p:sldId id="532" r:id="rId73"/>
    <p:sldId id="533" r:id="rId74"/>
    <p:sldId id="534" r:id="rId75"/>
    <p:sldId id="541" r:id="rId76"/>
    <p:sldId id="543" r:id="rId77"/>
    <p:sldId id="537" r:id="rId78"/>
    <p:sldId id="536" r:id="rId79"/>
    <p:sldId id="545" r:id="rId80"/>
    <p:sldId id="544" r:id="rId81"/>
    <p:sldId id="546" r:id="rId82"/>
    <p:sldId id="553" r:id="rId83"/>
    <p:sldId id="554" r:id="rId84"/>
    <p:sldId id="555" r:id="rId85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tienne Dumesnil" initials="ED" lastIdx="1" clrIdx="0">
    <p:extLst>
      <p:ext uri="{19B8F6BF-5375-455C-9EA6-DF929625EA0E}">
        <p15:presenceInfo xmlns:p15="http://schemas.microsoft.com/office/powerpoint/2012/main" userId="ed24194ce0a3b4b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7D31"/>
    <a:srgbClr val="FF00FF"/>
    <a:srgbClr val="00B050"/>
    <a:srgbClr val="00CC00"/>
    <a:srgbClr val="00FFFF"/>
    <a:srgbClr val="FFC000"/>
    <a:srgbClr val="3FFF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0A15C55-8517-42AA-B614-E9B94910E393}" styleName="Style moyen 2 - Accentuation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Style moyen 2 - Accentuation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1E4AEA4-8DFA-4A89-87EB-49C32662AFE0}" styleName="Style moyen 2 - Accentuatio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Style moye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Aucun style, aucune grill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309" autoAdjust="0"/>
    <p:restoredTop sz="77193" autoAdjust="0"/>
  </p:normalViewPr>
  <p:slideViewPr>
    <p:cSldViewPr snapToGrid="0">
      <p:cViewPr>
        <p:scale>
          <a:sx n="50" d="100"/>
          <a:sy n="50" d="100"/>
        </p:scale>
        <p:origin x="292" y="8"/>
      </p:cViewPr>
      <p:guideLst/>
    </p:cSldViewPr>
  </p:slideViewPr>
  <p:outlineViewPr>
    <p:cViewPr>
      <p:scale>
        <a:sx n="33" d="100"/>
        <a:sy n="33" d="100"/>
      </p:scale>
      <p:origin x="0" y="-5707"/>
    </p:cViewPr>
    <p:sldLst>
      <p:sld r:id="rId1" collapse="1"/>
    </p:sldLst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49" d="100"/>
          <a:sy n="49" d="100"/>
        </p:scale>
        <p:origin x="2668" y="5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commentAuthors" Target="commentAuthors.xml"/><Relationship Id="rId9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6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B6207BE-E23D-4214-8F5F-4AC3E6FE3FC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D2F2E26-5E2F-494A-9376-9C71D3772A1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08AF54-5E9D-4914-BB32-6097AD192B6B}" type="datetimeFigureOut">
              <a:rPr lang="en-CA" smtClean="0"/>
              <a:t>2018-01-10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B7E331-22A0-49F7-8EF4-5270A694A25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999186-A14D-447B-8F79-556F68A00C9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5C37D7-BF14-441F-9DFE-5FC4523C492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0296852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CA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808A88-7805-4FB5-A132-C788D8545288}" type="datetimeFigureOut">
              <a:rPr lang="fr-CA" smtClean="0"/>
              <a:t>2018-01-10</a:t>
            </a:fld>
            <a:endParaRPr lang="fr-CA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CA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CA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DF0EB8-AACE-4355-B42D-0D1D2263D66F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871972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/>
              <a:t>TEST</a:t>
            </a:r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DF0EB8-AACE-4355-B42D-0D1D2263D66F}" type="slidenum">
              <a:rPr lang="fr-CA" smtClean="0"/>
              <a:t>1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9487636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1BF2FD-222F-466B-A34A-BD26C4314592}" type="slidenum">
              <a:rPr lang="en-CA" smtClean="0"/>
              <a:t>11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861716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1BF2FD-222F-466B-A34A-BD26C4314592}" type="slidenum">
              <a:rPr lang="en-CA" smtClean="0"/>
              <a:t>12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663906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1BF2FD-222F-466B-A34A-BD26C4314592}" type="slidenum">
              <a:rPr lang="en-CA" smtClean="0"/>
              <a:t>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243928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1BF2FD-222F-466B-A34A-BD26C4314592}" type="slidenum">
              <a:rPr lang="en-CA" smtClean="0"/>
              <a:t>14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284540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1BF2FD-222F-466B-A34A-BD26C4314592}" type="slidenum">
              <a:rPr lang="en-CA" smtClean="0"/>
              <a:t>15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99396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1BF2FD-222F-466B-A34A-BD26C4314592}" type="slidenum">
              <a:rPr lang="en-CA" smtClean="0"/>
              <a:t>16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596334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1BF2FD-222F-466B-A34A-BD26C4314592}" type="slidenum">
              <a:rPr lang="en-CA" smtClean="0"/>
              <a:t>18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951545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1BF2FD-222F-466B-A34A-BD26C4314592}" type="slidenum">
              <a:rPr lang="en-CA" smtClean="0"/>
              <a:t>19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922681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1BF2FD-222F-466B-A34A-BD26C4314592}" type="slidenum">
              <a:rPr lang="en-CA" smtClean="0"/>
              <a:t>20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116687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1BF2FD-222F-466B-A34A-BD26C4314592}" type="slidenum">
              <a:rPr lang="en-CA" smtClean="0"/>
              <a:t>21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695599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1BF2FD-222F-466B-A34A-BD26C4314592}" type="slidenum">
              <a:rPr lang="en-CA" smtClean="0"/>
              <a:t>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2588390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1BF2FD-222F-466B-A34A-BD26C4314592}" type="slidenum">
              <a:rPr lang="en-CA" smtClean="0"/>
              <a:t>22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4194464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1BF2FD-222F-466B-A34A-BD26C4314592}" type="slidenum">
              <a:rPr lang="en-CA" smtClean="0"/>
              <a:t>23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1972697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1BF2FD-222F-466B-A34A-BD26C4314592}" type="slidenum">
              <a:rPr lang="en-CA" smtClean="0"/>
              <a:t>24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2429738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1BF2FD-222F-466B-A34A-BD26C4314592}" type="slidenum">
              <a:rPr lang="en-CA" smtClean="0"/>
              <a:t>25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7908064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1BF2FD-222F-466B-A34A-BD26C4314592}" type="slidenum">
              <a:rPr lang="en-CA" smtClean="0"/>
              <a:t>26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7595743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1BF2FD-222F-466B-A34A-BD26C4314592}" type="slidenum">
              <a:rPr lang="en-CA" smtClean="0"/>
              <a:t>27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2709172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1BF2FD-222F-466B-A34A-BD26C4314592}" type="slidenum">
              <a:rPr lang="en-CA" smtClean="0"/>
              <a:t>28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182588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1BF2FD-222F-466B-A34A-BD26C4314592}" type="slidenum">
              <a:rPr lang="en-CA" smtClean="0"/>
              <a:t>29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6502464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1BF2FD-222F-466B-A34A-BD26C4314592}" type="slidenum">
              <a:rPr lang="en-CA" smtClean="0"/>
              <a:t>31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0756124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1BF2FD-222F-466B-A34A-BD26C4314592}" type="slidenum">
              <a:rPr lang="en-CA" smtClean="0"/>
              <a:t>32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417232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1BF2FD-222F-466B-A34A-BD26C4314592}" type="slidenum">
              <a:rPr lang="en-CA" smtClean="0"/>
              <a:t>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0086059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1BF2FD-222F-466B-A34A-BD26C4314592}" type="slidenum">
              <a:rPr lang="en-CA" smtClean="0"/>
              <a:t>33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5343115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1BF2FD-222F-466B-A34A-BD26C4314592}" type="slidenum">
              <a:rPr lang="en-CA" smtClean="0"/>
              <a:t>34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3669887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1BF2FD-222F-466B-A34A-BD26C4314592}" type="slidenum">
              <a:rPr lang="en-CA" smtClean="0"/>
              <a:t>35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927075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1BF2FD-222F-466B-A34A-BD26C4314592}" type="slidenum">
              <a:rPr lang="en-CA" smtClean="0"/>
              <a:t>36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4768881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1BF2FD-222F-466B-A34A-BD26C4314592}" type="slidenum">
              <a:rPr lang="en-CA" smtClean="0"/>
              <a:t>37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0311010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1BF2FD-222F-466B-A34A-BD26C4314592}" type="slidenum">
              <a:rPr lang="en-CA" smtClean="0"/>
              <a:t>38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7120311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1BF2FD-222F-466B-A34A-BD26C4314592}" type="slidenum">
              <a:rPr lang="en-CA" smtClean="0"/>
              <a:t>39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9427697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1BF2FD-222F-466B-A34A-BD26C4314592}" type="slidenum">
              <a:rPr lang="en-CA" smtClean="0"/>
              <a:t>40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6856853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1BF2FD-222F-466B-A34A-BD26C4314592}" type="slidenum">
              <a:rPr lang="en-CA" smtClean="0"/>
              <a:t>41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7964543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1BF2FD-222F-466B-A34A-BD26C4314592}" type="slidenum">
              <a:rPr lang="en-CA" smtClean="0"/>
              <a:t>42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666262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1BF2FD-222F-466B-A34A-BD26C4314592}" type="slidenum">
              <a:rPr lang="en-CA" smtClean="0"/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6318733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1BF2FD-222F-466B-A34A-BD26C4314592}" type="slidenum">
              <a:rPr lang="en-CA" smtClean="0"/>
              <a:t>43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5221714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1BF2FD-222F-466B-A34A-BD26C4314592}" type="slidenum">
              <a:rPr lang="en-CA" smtClean="0"/>
              <a:t>44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0967852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1BF2FD-222F-466B-A34A-BD26C4314592}" type="slidenum">
              <a:rPr lang="en-CA" smtClean="0"/>
              <a:t>45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8014278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1BF2FD-222F-466B-A34A-BD26C4314592}" type="slidenum">
              <a:rPr lang="en-CA" smtClean="0"/>
              <a:t>46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0867445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fr-FR" sz="1200" dirty="0">
              <a:latin typeface="Lucida Sans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1BF2FD-222F-466B-A34A-BD26C4314592}" type="slidenum">
              <a:rPr lang="en-CA" smtClean="0"/>
              <a:t>48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3481895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fr-FR" sz="1200" dirty="0">
              <a:latin typeface="Lucida Sans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1BF2FD-222F-466B-A34A-BD26C4314592}" type="slidenum">
              <a:rPr lang="en-CA" smtClean="0"/>
              <a:t>49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6920601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fr-FR" sz="1200" dirty="0">
              <a:latin typeface="Lucida Sans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1BF2FD-222F-466B-A34A-BD26C4314592}" type="slidenum">
              <a:rPr lang="en-CA" smtClean="0"/>
              <a:t>50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0117354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fr-FR" sz="1200" dirty="0">
              <a:latin typeface="Lucida Sans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1BF2FD-222F-466B-A34A-BD26C4314592}" type="slidenum">
              <a:rPr lang="en-CA" smtClean="0"/>
              <a:t>51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2081403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fr-FR" sz="1200" dirty="0">
              <a:latin typeface="Lucida Sans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1BF2FD-222F-466B-A34A-BD26C4314592}" type="slidenum">
              <a:rPr lang="en-CA" smtClean="0"/>
              <a:t>52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5318243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1BF2FD-222F-466B-A34A-BD26C4314592}" type="slidenum">
              <a:rPr lang="en-CA" smtClean="0"/>
              <a:t>53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333825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1BF2FD-222F-466B-A34A-BD26C4314592}" type="slidenum">
              <a:rPr lang="en-CA" smtClean="0"/>
              <a:t>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2317889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fr-FR" sz="1200" dirty="0">
              <a:latin typeface="Lucida Sans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1BF2FD-222F-466B-A34A-BD26C4314592}" type="slidenum">
              <a:rPr lang="en-CA" smtClean="0"/>
              <a:t>54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7326345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fr-FR" sz="1200" dirty="0">
              <a:latin typeface="Lucida Sans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1BF2FD-222F-466B-A34A-BD26C4314592}" type="slidenum">
              <a:rPr lang="en-CA" smtClean="0"/>
              <a:t>55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2768114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fr-FR" sz="1200" dirty="0">
              <a:latin typeface="Lucida Sans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1BF2FD-222F-466B-A34A-BD26C4314592}" type="slidenum">
              <a:rPr lang="en-CA" smtClean="0"/>
              <a:t>56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7611299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1BF2FD-222F-466B-A34A-BD26C4314592}" type="slidenum">
              <a:rPr lang="en-CA" smtClean="0"/>
              <a:t>57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5119692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1BF2FD-222F-466B-A34A-BD26C4314592}" type="slidenum">
              <a:rPr lang="en-CA" smtClean="0"/>
              <a:t>58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2887049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1BF2FD-222F-466B-A34A-BD26C4314592}" type="slidenum">
              <a:rPr lang="en-CA" smtClean="0"/>
              <a:t>59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1227778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1BF2FD-222F-466B-A34A-BD26C4314592}" type="slidenum">
              <a:rPr lang="en-CA" smtClean="0"/>
              <a:t>60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9833384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1BF2FD-222F-466B-A34A-BD26C4314592}" type="slidenum">
              <a:rPr lang="en-CA" smtClean="0"/>
              <a:t>61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7882713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1BF2FD-222F-466B-A34A-BD26C4314592}" type="slidenum">
              <a:rPr lang="en-CA" smtClean="0"/>
              <a:t>62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4116723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1BF2FD-222F-466B-A34A-BD26C4314592}" type="slidenum">
              <a:rPr lang="en-CA" smtClean="0"/>
              <a:t>64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905633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1BF2FD-222F-466B-A34A-BD26C4314592}" type="slidenum">
              <a:rPr lang="en-CA" smtClean="0"/>
              <a:t>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3604020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1BF2FD-222F-466B-A34A-BD26C4314592}" type="slidenum">
              <a:rPr lang="en-CA" smtClean="0"/>
              <a:t>65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5006175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1BF2FD-222F-466B-A34A-BD26C4314592}" type="slidenum">
              <a:rPr lang="en-CA" smtClean="0"/>
              <a:t>66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1775275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1BF2FD-222F-466B-A34A-BD26C4314592}" type="slidenum">
              <a:rPr lang="en-CA" smtClean="0"/>
              <a:t>67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3794061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1BF2FD-222F-466B-A34A-BD26C4314592}" type="slidenum">
              <a:rPr lang="en-CA" smtClean="0"/>
              <a:t>68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46628166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1BF2FD-222F-466B-A34A-BD26C4314592}" type="slidenum">
              <a:rPr lang="en-CA" smtClean="0"/>
              <a:t>69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80159583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1BF2FD-222F-466B-A34A-BD26C4314592}" type="slidenum">
              <a:rPr lang="en-CA" smtClean="0"/>
              <a:t>70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74625879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1BF2FD-222F-466B-A34A-BD26C4314592}" type="slidenum">
              <a:rPr lang="en-CA" smtClean="0"/>
              <a:t>71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7806146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1BF2FD-222F-466B-A34A-BD26C4314592}" type="slidenum">
              <a:rPr lang="en-CA" smtClean="0"/>
              <a:t>72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54761707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1BF2FD-222F-466B-A34A-BD26C4314592}" type="slidenum">
              <a:rPr lang="en-CA" smtClean="0"/>
              <a:t>73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69589310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1BF2FD-222F-466B-A34A-BD26C4314592}" type="slidenum">
              <a:rPr lang="en-CA" smtClean="0"/>
              <a:t>74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210245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1BF2FD-222F-466B-A34A-BD26C4314592}" type="slidenum">
              <a:rPr lang="en-CA" smtClean="0"/>
              <a:t>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34526093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1BF2FD-222F-466B-A34A-BD26C4314592}" type="slidenum">
              <a:rPr lang="en-CA" smtClean="0"/>
              <a:t>75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8044501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1BF2FD-222F-466B-A34A-BD26C4314592}" type="slidenum">
              <a:rPr lang="en-CA" smtClean="0"/>
              <a:t>76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7489949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1BF2FD-222F-466B-A34A-BD26C4314592}" type="slidenum">
              <a:rPr lang="en-CA" smtClean="0"/>
              <a:t>77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5190683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1BF2FD-222F-466B-A34A-BD26C4314592}" type="slidenum">
              <a:rPr lang="en-CA" smtClean="0"/>
              <a:t>78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47023729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1BF2FD-222F-466B-A34A-BD26C4314592}" type="slidenum">
              <a:rPr lang="en-CA" smtClean="0"/>
              <a:t>79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51486798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1BF2FD-222F-466B-A34A-BD26C4314592}" type="slidenum">
              <a:rPr lang="en-CA" smtClean="0"/>
              <a:t>80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47779480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1BF2FD-222F-466B-A34A-BD26C4314592}" type="slidenum">
              <a:rPr lang="en-CA" smtClean="0"/>
              <a:t>81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536606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1BF2FD-222F-466B-A34A-BD26C4314592}" type="slidenum">
              <a:rPr lang="en-CA" smtClean="0"/>
              <a:t>83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87832743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1BF2FD-222F-466B-A34A-BD26C4314592}" type="slidenum">
              <a:rPr lang="en-CA" smtClean="0"/>
              <a:t>84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142407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1BF2FD-222F-466B-A34A-BD26C4314592}" type="slidenum">
              <a:rPr lang="en-CA" smtClean="0"/>
              <a:t>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483991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1BF2FD-222F-466B-A34A-BD26C4314592}" type="slidenum">
              <a:rPr lang="en-CA" smtClean="0"/>
              <a:t>10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94922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fr-CA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B6506-77CF-4FC7-BD42-6336E38225CD}" type="datetimeFigureOut">
              <a:rPr lang="fr-CA" smtClean="0"/>
              <a:t>2018-01-10</a:t>
            </a:fld>
            <a:endParaRPr lang="fr-CA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16CC3-958D-4AFF-A776-C59FE4955F34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0689670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B6506-77CF-4FC7-BD42-6336E38225CD}" type="datetimeFigureOut">
              <a:rPr lang="fr-CA" smtClean="0"/>
              <a:t>2018-01-10</a:t>
            </a:fld>
            <a:endParaRPr lang="fr-CA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16CC3-958D-4AFF-A776-C59FE4955F34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8351124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B6506-77CF-4FC7-BD42-6336E38225CD}" type="datetimeFigureOut">
              <a:rPr lang="fr-CA" smtClean="0"/>
              <a:t>2018-01-10</a:t>
            </a:fld>
            <a:endParaRPr lang="fr-CA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16CC3-958D-4AFF-A776-C59FE4955F34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40582546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Connecteur droit 9"/>
          <p:cNvCxnSpPr/>
          <p:nvPr userDrawn="1"/>
        </p:nvCxnSpPr>
        <p:spPr>
          <a:xfrm flipH="1">
            <a:off x="0" y="640080"/>
            <a:ext cx="12192000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5767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B6506-77CF-4FC7-BD42-6336E38225CD}" type="datetimeFigureOut">
              <a:rPr lang="fr-CA" smtClean="0"/>
              <a:t>2018-01-10</a:t>
            </a:fld>
            <a:endParaRPr lang="fr-CA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16CC3-958D-4AFF-A776-C59FE4955F34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6102093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B6506-77CF-4FC7-BD42-6336E38225CD}" type="datetimeFigureOut">
              <a:rPr lang="fr-CA" smtClean="0"/>
              <a:t>2018-01-10</a:t>
            </a:fld>
            <a:endParaRPr lang="fr-CA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16CC3-958D-4AFF-A776-C59FE4955F34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9480284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B6506-77CF-4FC7-BD42-6336E38225CD}" type="datetimeFigureOut">
              <a:rPr lang="fr-CA" smtClean="0"/>
              <a:t>2018-01-10</a:t>
            </a:fld>
            <a:endParaRPr lang="fr-CA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16CC3-958D-4AFF-A776-C59FE4955F34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8656945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B6506-77CF-4FC7-BD42-6336E38225CD}" type="datetimeFigureOut">
              <a:rPr lang="fr-CA" smtClean="0"/>
              <a:t>2018-01-10</a:t>
            </a:fld>
            <a:endParaRPr lang="fr-CA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16CC3-958D-4AFF-A776-C59FE4955F34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9238016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B6506-77CF-4FC7-BD42-6336E38225CD}" type="datetimeFigureOut">
              <a:rPr lang="fr-CA" smtClean="0"/>
              <a:t>2018-01-10</a:t>
            </a:fld>
            <a:endParaRPr lang="fr-CA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16CC3-958D-4AFF-A776-C59FE4955F34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8569534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B6506-77CF-4FC7-BD42-6336E38225CD}" type="datetimeFigureOut">
              <a:rPr lang="fr-CA" smtClean="0"/>
              <a:t>2018-01-10</a:t>
            </a:fld>
            <a:endParaRPr lang="fr-CA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16CC3-958D-4AFF-A776-C59FE4955F34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3699392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CA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B6506-77CF-4FC7-BD42-6336E38225CD}" type="datetimeFigureOut">
              <a:rPr lang="fr-CA" smtClean="0"/>
              <a:t>2018-01-10</a:t>
            </a:fld>
            <a:endParaRPr lang="fr-CA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16CC3-958D-4AFF-A776-C59FE4955F34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3419979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1B6506-77CF-4FC7-BD42-6336E38225CD}" type="datetimeFigureOut">
              <a:rPr lang="fr-CA" smtClean="0"/>
              <a:t>2018-01-10</a:t>
            </a:fld>
            <a:endParaRPr lang="fr-CA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CA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F16CC3-958D-4AFF-A776-C59FE4955F34}" type="slidenum">
              <a:rPr lang="fr-CA" smtClean="0"/>
              <a:t>‹#›</a:t>
            </a:fld>
            <a:endParaRPr lang="fr-CA"/>
          </a:p>
        </p:txBody>
      </p:sp>
      <p:sp>
        <p:nvSpPr>
          <p:cNvPr id="17" name="Slide Number Placeholder 13"/>
          <p:cNvSpPr txBox="1">
            <a:spLocks/>
          </p:cNvSpPr>
          <p:nvPr userDrawn="1"/>
        </p:nvSpPr>
        <p:spPr>
          <a:xfrm>
            <a:off x="11544301" y="0"/>
            <a:ext cx="622299" cy="365125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3A7A740-67A3-4070-908C-1D917BF0C81E}" type="slidenum">
              <a:rPr lang="en-CA" sz="2000" smtClean="0"/>
              <a:pPr algn="r"/>
              <a:t>‹#›</a:t>
            </a:fld>
            <a:endParaRPr lang="en-CA" sz="2000"/>
          </a:p>
        </p:txBody>
      </p:sp>
      <p:sp>
        <p:nvSpPr>
          <p:cNvPr id="18" name="Espace réservé du pied de page 4"/>
          <p:cNvSpPr txBox="1">
            <a:spLocks/>
          </p:cNvSpPr>
          <p:nvPr userDrawn="1"/>
        </p:nvSpPr>
        <p:spPr>
          <a:xfrm>
            <a:off x="9071284" y="341649"/>
            <a:ext cx="3072715" cy="316826"/>
          </a:xfrm>
          <a:prstGeom prst="rect">
            <a:avLst/>
          </a:prstGeom>
          <a:noFill/>
        </p:spPr>
        <p:txBody>
          <a:bodyPr vert="horz" lIns="91440" tIns="45720" rIns="91440" bIns="45720" rtlCol="0" anchor="b"/>
          <a:lstStyle>
            <a:defPPr>
              <a:defRPr lang="fr-FR"/>
            </a:defPPr>
            <a:lvl1pPr marL="0" algn="l" defTabSz="914400" rtl="0" eaLnBrk="1" latinLnBrk="0" hangingPunct="1">
              <a:defRPr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r>
              <a:rPr lang="fr-CA" sz="1400" dirty="0">
                <a:solidFill>
                  <a:schemeClr val="tx1"/>
                </a:solidFill>
              </a:rPr>
              <a:t>PSY3503 – ©Etienne Dumesnil, 2018</a:t>
            </a:r>
          </a:p>
        </p:txBody>
      </p:sp>
    </p:spTree>
    <p:extLst>
      <p:ext uri="{BB962C8B-B14F-4D97-AF65-F5344CB8AC3E}">
        <p14:creationId xmlns:p14="http://schemas.microsoft.com/office/powerpoint/2010/main" val="8895864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4.bp.blogspot.com/-egxaSt7n03I/WY8rM6SvSDI/AAAAAAAAjFI/LCE372Vr-TknIbcSRWFlEyeNNLybDPDNQCLcBGAs/s1600/Italian-Renaissance.jpg" TargetMode="External"/><Relationship Id="rId3" Type="http://schemas.openxmlformats.org/officeDocument/2006/relationships/image" Target="../media/image7.jpeg"/><Relationship Id="rId7" Type="http://schemas.openxmlformats.org/officeDocument/2006/relationships/hyperlink" Target="http://www.sheboygantheatrecompany.com/wp-content/uploads/Romeo-and-Juliet-1979.jpg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10" Type="http://schemas.openxmlformats.org/officeDocument/2006/relationships/hyperlink" Target="https://upload.wikimedia.org/wikipedia/commons/thumb/2/28/Copernican_heliocentrism_diagram-2.jpg/300px-Copernican_heliocentrism_diagram-2.jpg" TargetMode="External"/><Relationship Id="rId4" Type="http://schemas.openxmlformats.org/officeDocument/2006/relationships/image" Target="../media/image8.jpeg"/><Relationship Id="rId9" Type="http://schemas.openxmlformats.org/officeDocument/2006/relationships/image" Target="../media/image1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rwalz.files.wordpress.com/2009/02/descartes-cover-finish.jpg?w=399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larrywswanson.com/wp-content/uploads/2015/06/Descartes-1662.jpg" TargetMode="External"/><Relationship Id="rId5" Type="http://schemas.openxmlformats.org/officeDocument/2006/relationships/hyperlink" Target="https://upload.wikimedia.org/wikipedia/commons/8/8a/Descartes-reflex.JPG" TargetMode="External"/><Relationship Id="rId4" Type="http://schemas.openxmlformats.org/officeDocument/2006/relationships/image" Target="../media/image14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upload.wikimedia.org/wikipedia/commons/b/b3/Robert_Boyle_0001.jpg" TargetMode="External"/><Relationship Id="rId3" Type="http://schemas.openxmlformats.org/officeDocument/2006/relationships/hyperlink" Target="http://orrinwoodwardblog.com/wp-content/uploads/2013/08/John-Locke.jpg" TargetMode="External"/><Relationship Id="rId7" Type="http://schemas.openxmlformats.org/officeDocument/2006/relationships/image" Target="../media/image18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5" Type="http://schemas.openxmlformats.org/officeDocument/2006/relationships/hyperlink" Target="https://vignette.wikia.nocookie.net/warehouse-13-artifact-database/images/1/12/Newton%27s_prism_eperiment.jpg/revision/latest?cb=20150514171746g" TargetMode="External"/><Relationship Id="rId10" Type="http://schemas.openxmlformats.org/officeDocument/2006/relationships/hyperlink" Target="http://historywallcharts.eu/resources/uploads/thumbs/_DSF0958-Edit__685x0__.jpg" TargetMode="External"/><Relationship Id="rId4" Type="http://schemas.openxmlformats.org/officeDocument/2006/relationships/image" Target="../media/image16.jpeg"/><Relationship Id="rId9" Type="http://schemas.openxmlformats.org/officeDocument/2006/relationships/image" Target="../media/image19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eg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emf"/><Relationship Id="rId4" Type="http://schemas.openxmlformats.org/officeDocument/2006/relationships/image" Target="../media/image27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jpeg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8.alamy.com/comp/BAAN1Y/wundt-wilhelm-1681832-3181920-german-philosopher-and-psychologist-BAAN1Y.jpg" TargetMode="External"/><Relationship Id="rId5" Type="http://schemas.openxmlformats.org/officeDocument/2006/relationships/image" Target="../media/image44.jpeg"/><Relationship Id="rId4" Type="http://schemas.openxmlformats.org/officeDocument/2006/relationships/hyperlink" Target="https://ae01.alicdn.com/kf/HTB1Xv_nIXXXXXabaXXXq6xXFXXXm/CA03-OEM-font-b-periodic-b-font-font-b-table-b-font-of-the-elements-nciu.jpg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upload.wikimedia.org/wikipedia/commons/thumb/a/a3/Wundt-research-group.jpg/350px-Wundt-research-group.jpg" TargetMode="Externa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jpeg"/><Relationship Id="rId3" Type="http://schemas.openxmlformats.org/officeDocument/2006/relationships/image" Target="../media/image46.jpeg"/><Relationship Id="rId7" Type="http://schemas.openxmlformats.org/officeDocument/2006/relationships/image" Target="../media/image47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trbimg.com/img-5581a387/turbine/la-et-mn-inside-out-pixar-movie-reviews-critics-20150617" TargetMode="External"/><Relationship Id="rId5" Type="http://schemas.openxmlformats.org/officeDocument/2006/relationships/hyperlink" Target="https://fr.wikipedia.org/wiki/Th%C3%A9%C3%A2tre_cart%C3%A9sien#/media/File:Cartesian_Theater.svg" TargetMode="External"/><Relationship Id="rId4" Type="http://schemas.openxmlformats.org/officeDocument/2006/relationships/hyperlink" Target="http://www.jolyon.co.uk/wp-content/uploads/2015/04/Image-28.jpg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gif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vamboozled.com/wp-content/uploads/2014/02/image001.gif" TargetMode="External"/><Relationship Id="rId5" Type="http://schemas.openxmlformats.org/officeDocument/2006/relationships/hyperlink" Target="http://m.eet.com/media/1040680/SS1335_TI_PG_66.jpg" TargetMode="External"/><Relationship Id="rId4" Type="http://schemas.openxmlformats.org/officeDocument/2006/relationships/image" Target="../media/image50.jpe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nndb.com/people/078/000030985/john-b-watson-1-sized.jpg" TargetMode="Externa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nndb.com/people/078/000030985/john-b-watson-1-sized.jpg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jpeg"/><Relationship Id="rId7" Type="http://schemas.openxmlformats.org/officeDocument/2006/relationships/hyperlink" Target="https://i.pinimg.com/736x/e6/f5/d2/e6f5d201c7f1e458f6efd23323215962--baby-cartoon-cute-cartoon.jpg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eg"/><Relationship Id="rId5" Type="http://schemas.openxmlformats.org/officeDocument/2006/relationships/hyperlink" Target="https://formwell.com/wp-content/uploads/2013/11/2.jpg" TargetMode="External"/><Relationship Id="rId10" Type="http://schemas.openxmlformats.org/officeDocument/2006/relationships/image" Target="../media/image6.jpeg"/><Relationship Id="rId4" Type="http://schemas.openxmlformats.org/officeDocument/2006/relationships/image" Target="../media/image3.jpeg"/><Relationship Id="rId9" Type="http://schemas.openxmlformats.org/officeDocument/2006/relationships/hyperlink" Target="https://lh3.googleusercontent.com/tCB3cPCapsp-2FK4Ku_G43pARCg_b5CeCW835eZ9rhTx9i8qsXnbtJrWnZyq6EroAs4=w300" TargetMode="Externa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7" Type="http://schemas.openxmlformats.org/officeDocument/2006/relationships/image" Target="../media/image56.emf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jpeg"/><Relationship Id="rId5" Type="http://schemas.openxmlformats.org/officeDocument/2006/relationships/image" Target="../media/image54.jpg"/><Relationship Id="rId4" Type="http://schemas.openxmlformats.org/officeDocument/2006/relationships/hyperlink" Target="http://www.simplypsychology.org/skinner%20box.jpg" TargetMode="Externa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ekladata.com/-8KA4euMd3w79dsnDbw0nGVVXGM.jpg" TargetMode="Externa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lowres.jantoo.com/art-world-compute-computing-artist-artwork-binary_code-37830369_low.jpg" TargetMode="Externa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://powerpictures.crystalgraphics.com/photo/human_brain_math_symbols_representing_education_cg1p1862884c.jpg" TargetMode="External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jp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i.dailymail.co.uk/i/pix/2014/12/11/066267B800000514-0-The_famous_early_computer_inventor_and_war_hero_Alan_Mathison_Tu-m-17_1418322993327.jpg" TargetMode="Externa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complexity16.dsteurer.org/static/images/turing-machine-tom-dunne.jpg" TargetMode="Externa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complexity16.dsteurer.org/static/images/turing-machine-tom-dunne.jpg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upload.wikimedia.org/wikipedia/commons/e/e4/Turing_Test_version_3.png" TargetMode="Externa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allcompanies.website/wp-content/uploads/2016/01/304f6acbd4b4c2d7978fc7349d36c629.jpg" TargetMode="Externa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itsuku.com/" TargetMode="External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jpe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jp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jpe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emf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gif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emf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2"/>
          <p:cNvSpPr>
            <a:spLocks noGrp="1"/>
          </p:cNvSpPr>
          <p:nvPr>
            <p:ph type="ctrTitle"/>
          </p:nvPr>
        </p:nvSpPr>
        <p:spPr>
          <a:xfrm>
            <a:off x="978961" y="81023"/>
            <a:ext cx="8604877" cy="2678138"/>
          </a:xfrm>
        </p:spPr>
        <p:txBody>
          <a:bodyPr>
            <a:normAutofit/>
          </a:bodyPr>
          <a:lstStyle/>
          <a:p>
            <a:pPr algn="l"/>
            <a:r>
              <a:rPr lang="en-CA" sz="6600" dirty="0">
                <a:solidFill>
                  <a:schemeClr val="accent2"/>
                </a:solidFill>
                <a:latin typeface="Calibri" panose="020F0502020204030204" pitchFamily="34" charset="0"/>
              </a:rPr>
              <a:t>PSY 3503</a:t>
            </a:r>
            <a:br>
              <a:rPr lang="en-CA" sz="6600" dirty="0">
                <a:solidFill>
                  <a:schemeClr val="accent2"/>
                </a:solidFill>
                <a:latin typeface="Calibri" panose="020F0502020204030204" pitchFamily="34" charset="0"/>
              </a:rPr>
            </a:br>
            <a:r>
              <a:rPr lang="en-CA" sz="5300" dirty="0">
                <a:solidFill>
                  <a:srgbClr val="00B0F0"/>
                </a:solidFill>
                <a:latin typeface="Calibri" panose="020F0502020204030204" pitchFamily="34" charset="0"/>
              </a:rPr>
              <a:t>Introduction et </a:t>
            </a:r>
            <a:r>
              <a:rPr lang="en-CA" sz="5300" dirty="0" err="1">
                <a:solidFill>
                  <a:srgbClr val="00B0F0"/>
                </a:solidFill>
                <a:latin typeface="Calibri" panose="020F0502020204030204" pitchFamily="34" charset="0"/>
              </a:rPr>
              <a:t>Historique</a:t>
            </a:r>
            <a:r>
              <a:rPr lang="en-CA" sz="5300" dirty="0">
                <a:solidFill>
                  <a:srgbClr val="00B0F0"/>
                </a:solidFill>
                <a:latin typeface="Calibri" panose="020F0502020204030204" pitchFamily="34" charset="0"/>
              </a:rPr>
              <a:t> - II</a:t>
            </a:r>
            <a:endParaRPr lang="fr-CA" sz="5300" dirty="0">
              <a:solidFill>
                <a:srgbClr val="00B0F0"/>
              </a:solidFill>
              <a:latin typeface="Calibri" panose="020F0502020204030204" pitchFamily="34" charset="0"/>
            </a:endParaRPr>
          </a:p>
        </p:txBody>
      </p:sp>
      <p:sp>
        <p:nvSpPr>
          <p:cNvPr id="8" name="Sous-titre 2"/>
          <p:cNvSpPr>
            <a:spLocks noGrp="1"/>
          </p:cNvSpPr>
          <p:nvPr>
            <p:ph type="subTitle" idx="1"/>
          </p:nvPr>
        </p:nvSpPr>
        <p:spPr>
          <a:xfrm>
            <a:off x="978961" y="3141126"/>
            <a:ext cx="8014209" cy="3555901"/>
          </a:xfrm>
        </p:spPr>
        <p:txBody>
          <a:bodyPr>
            <a:normAutofit/>
          </a:bodyPr>
          <a:lstStyle/>
          <a:p>
            <a:pPr algn="l"/>
            <a:r>
              <a:rPr lang="en-CA" sz="3200" b="1" u="sng" dirty="0">
                <a:solidFill>
                  <a:srgbClr val="0070C0"/>
                </a:solidFill>
                <a:latin typeface="Calibri" panose="020F0502020204030204" pitchFamily="34" charset="0"/>
              </a:rPr>
              <a:t>Lecture 1.2</a:t>
            </a:r>
          </a:p>
          <a:p>
            <a:pPr algn="l"/>
            <a:endParaRPr lang="en-CA" sz="3200" u="sng" dirty="0">
              <a:solidFill>
                <a:srgbClr val="0070C0"/>
              </a:solidFill>
              <a:latin typeface="Calibri" panose="020F0502020204030204" pitchFamily="34" charset="0"/>
            </a:endParaRPr>
          </a:p>
          <a:p>
            <a:pPr marL="514350" indent="-514350" algn="l">
              <a:buFont typeface="+mj-lt"/>
              <a:buAutoNum type="romanUcPeriod"/>
            </a:pPr>
            <a:r>
              <a:rPr lang="en-CA" b="1" dirty="0" err="1">
                <a:solidFill>
                  <a:srgbClr val="0070C0"/>
                </a:solidFill>
                <a:latin typeface="Calibri" panose="020F0502020204030204" pitchFamily="34" charset="0"/>
              </a:rPr>
              <a:t>Historique</a:t>
            </a:r>
            <a:endParaRPr lang="en-CA" b="1" dirty="0">
              <a:solidFill>
                <a:srgbClr val="0070C0"/>
              </a:solidFill>
              <a:latin typeface="Calibri" panose="020F0502020204030204" pitchFamily="34" charset="0"/>
            </a:endParaRPr>
          </a:p>
          <a:p>
            <a:pPr marL="971550" lvl="1" indent="-514350" algn="l">
              <a:buFont typeface="Wingdings" panose="05000000000000000000" pitchFamily="2" charset="2"/>
              <a:buChar char="Ø"/>
            </a:pPr>
            <a:r>
              <a:rPr lang="fr-CA" b="1" dirty="0">
                <a:solidFill>
                  <a:srgbClr val="0070C0"/>
                </a:solidFill>
                <a:latin typeface="Calibri" panose="020F0502020204030204" pitchFamily="34" charset="0"/>
              </a:rPr>
              <a:t>Philosophie de l’esprit</a:t>
            </a:r>
          </a:p>
          <a:p>
            <a:pPr marL="971550" lvl="1" indent="-514350" algn="l">
              <a:buFont typeface="Wingdings" panose="05000000000000000000" pitchFamily="2" charset="2"/>
              <a:buChar char="Ø"/>
            </a:pPr>
            <a:r>
              <a:rPr lang="fr-CA" b="1" dirty="0">
                <a:solidFill>
                  <a:srgbClr val="0070C0"/>
                </a:solidFill>
                <a:latin typeface="Calibri" panose="020F0502020204030204" pitchFamily="34" charset="0"/>
              </a:rPr>
              <a:t>Évolution et sélection naturelle</a:t>
            </a:r>
          </a:p>
          <a:p>
            <a:pPr marL="971550" lvl="1" indent="-514350" algn="l">
              <a:buFont typeface="Wingdings" panose="05000000000000000000" pitchFamily="2" charset="2"/>
              <a:buChar char="Ø"/>
            </a:pPr>
            <a:r>
              <a:rPr lang="fr-CA" b="1" dirty="0">
                <a:solidFill>
                  <a:srgbClr val="0070C0"/>
                </a:solidFill>
                <a:latin typeface="Calibri" panose="020F0502020204030204" pitchFamily="34" charset="0"/>
              </a:rPr>
              <a:t>Psychologie expérimentale</a:t>
            </a:r>
          </a:p>
          <a:p>
            <a:pPr marL="971550" lvl="1" indent="-514350" algn="l">
              <a:buFont typeface="Wingdings" panose="05000000000000000000" pitchFamily="2" charset="2"/>
              <a:buChar char="Ø"/>
            </a:pPr>
            <a:r>
              <a:rPr lang="fr-CA" b="1" dirty="0">
                <a:solidFill>
                  <a:srgbClr val="0070C0"/>
                </a:solidFill>
                <a:latin typeface="Calibri" panose="020F0502020204030204" pitchFamily="34" charset="0"/>
              </a:rPr>
              <a:t>Béhaviorisme</a:t>
            </a:r>
          </a:p>
          <a:p>
            <a:pPr marL="971550" lvl="1" indent="-514350" algn="l">
              <a:buFont typeface="Wingdings" panose="05000000000000000000" pitchFamily="2" charset="2"/>
              <a:buChar char="Ø"/>
            </a:pPr>
            <a:r>
              <a:rPr lang="fr-CA" b="1" dirty="0">
                <a:solidFill>
                  <a:srgbClr val="0070C0"/>
                </a:solidFill>
                <a:latin typeface="Calibri" panose="020F0502020204030204" pitchFamily="34" charset="0"/>
              </a:rPr>
              <a:t>Cognitivisme</a:t>
            </a:r>
            <a:endParaRPr lang="en-CA" b="1" dirty="0">
              <a:solidFill>
                <a:srgbClr val="ED7D31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7756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2"/>
          <p:cNvSpPr txBox="1">
            <a:spLocks noChangeArrowheads="1"/>
          </p:cNvSpPr>
          <p:nvPr/>
        </p:nvSpPr>
        <p:spPr>
          <a:xfrm>
            <a:off x="0" y="0"/>
            <a:ext cx="9326880" cy="64008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CA" altLang="fr-FR" sz="2000" b="1" dirty="0">
                <a:latin typeface="Calibri" panose="020F0502020204030204" pitchFamily="34" charset="0"/>
              </a:rPr>
              <a:t>Historique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fr-CA" altLang="fr-FR" sz="1800" b="1" i="1" dirty="0">
                <a:latin typeface="Calibri" panose="020F0502020204030204" pitchFamily="34" charset="0"/>
              </a:rPr>
              <a:t>Philosophie de l’esprit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B173B16-DCFB-4359-8F4B-0242AB455314}"/>
              </a:ext>
            </a:extLst>
          </p:cNvPr>
          <p:cNvSpPr/>
          <p:nvPr/>
        </p:nvSpPr>
        <p:spPr>
          <a:xfrm>
            <a:off x="3411166" y="3789947"/>
            <a:ext cx="6089972" cy="2739122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2050" name="Picture 2" descr="http://i.telegraph.co.uk/multimedia/archive/02184/fall-of-rome_2184860b.jpg">
            <a:extLst>
              <a:ext uri="{FF2B5EF4-FFF2-40B4-BE49-F238E27FC236}">
                <a16:creationId xmlns:a16="http://schemas.microsoft.com/office/drawing/2014/main" id="{DA9FA04D-8ED6-4C96-9865-3926C040E0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6203" y="1296356"/>
            <a:ext cx="2831064" cy="1771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://kulturica.com/k/wp-content/uploads/2011/09/sanzioatene.jpg">
            <a:extLst>
              <a:ext uri="{FF2B5EF4-FFF2-40B4-BE49-F238E27FC236}">
                <a16:creationId xmlns:a16="http://schemas.microsoft.com/office/drawing/2014/main" id="{2F471242-F96F-4118-A7ED-12E79FC4E9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961" y="1296356"/>
            <a:ext cx="2657547" cy="1771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4.bp.blogspot.com/-egxaSt7n03I/WY8rM6SvSDI/AAAAAAAAjFI/LCE372Vr-TknIbcSRWFlEyeNNLybDPDNQCLcBGAs/s1600/Italian-Renaissance.jpg">
            <a:extLst>
              <a:ext uri="{FF2B5EF4-FFF2-40B4-BE49-F238E27FC236}">
                <a16:creationId xmlns:a16="http://schemas.microsoft.com/office/drawing/2014/main" id="{3FC8797C-96B2-40EB-91BE-8A9FC217C1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0834" y="4326257"/>
            <a:ext cx="1267028" cy="1267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://www.sheboygantheatrecompany.com/wp-content/uploads/Romeo-and-Juliet-1979.jpg">
            <a:extLst>
              <a:ext uri="{FF2B5EF4-FFF2-40B4-BE49-F238E27FC236}">
                <a16:creationId xmlns:a16="http://schemas.microsoft.com/office/drawing/2014/main" id="{9463E118-F5DF-4B4C-853A-018DA74824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6321" y="4150893"/>
            <a:ext cx="1267028" cy="1664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77A1D6D-3B67-4F93-AC60-128E3C7B4FA2}"/>
              </a:ext>
            </a:extLst>
          </p:cNvPr>
          <p:cNvSpPr txBox="1"/>
          <p:nvPr/>
        </p:nvSpPr>
        <p:spPr>
          <a:xfrm>
            <a:off x="7566321" y="5815095"/>
            <a:ext cx="19348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  <a:hlinkClick r:id="rId7"/>
              </a:rPr>
              <a:t>http://www.sheboygantheatrecompany.com/wp-content/uploads/Romeo-and-Juliet-1979.jpg</a:t>
            </a:r>
            <a:r>
              <a:rPr lang="en-CA" sz="800" dirty="0">
                <a:solidFill>
                  <a:schemeClr val="bg1"/>
                </a:solidFill>
              </a:rPr>
              <a:t>, </a:t>
            </a:r>
            <a:r>
              <a:rPr lang="en-CA" sz="800" dirty="0" err="1">
                <a:solidFill>
                  <a:schemeClr val="bg1"/>
                </a:solidFill>
              </a:rPr>
              <a:t>visité</a:t>
            </a:r>
            <a:r>
              <a:rPr lang="en-CA" sz="800" dirty="0">
                <a:solidFill>
                  <a:schemeClr val="bg1"/>
                </a:solidFill>
              </a:rPr>
              <a:t> le 2018-01-05)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0708C9D-55AC-43EF-9505-A4450D904B85}"/>
              </a:ext>
            </a:extLst>
          </p:cNvPr>
          <p:cNvSpPr txBox="1"/>
          <p:nvPr/>
        </p:nvSpPr>
        <p:spPr>
          <a:xfrm>
            <a:off x="5573735" y="5698071"/>
            <a:ext cx="19348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  <a:hlinkClick r:id="rId8"/>
              </a:rPr>
              <a:t>https://4.bp.blogspot.com/-egxaSt7n03I/WY8rM6SvSDI/AAAAAAAAjFI/LCE372Vr-TknIbcSRWFlEyeNNLybDPDNQCLcBGAs/s1600/Italian-Renaissance.jpg</a:t>
            </a:r>
            <a:r>
              <a:rPr lang="en-CA" sz="800" dirty="0">
                <a:solidFill>
                  <a:schemeClr val="bg1"/>
                </a:solidFill>
              </a:rPr>
              <a:t>, </a:t>
            </a:r>
            <a:r>
              <a:rPr lang="en-CA" sz="800" dirty="0" err="1">
                <a:solidFill>
                  <a:schemeClr val="bg1"/>
                </a:solidFill>
              </a:rPr>
              <a:t>visité</a:t>
            </a:r>
            <a:r>
              <a:rPr lang="en-CA" sz="800" dirty="0">
                <a:solidFill>
                  <a:schemeClr val="bg1"/>
                </a:solidFill>
              </a:rPr>
              <a:t> le 2018-01-05)</a:t>
            </a:r>
          </a:p>
        </p:txBody>
      </p:sp>
      <p:pic>
        <p:nvPicPr>
          <p:cNvPr id="2056" name="Picture 8" descr="https://upload.wikimedia.org/wikipedia/commons/thumb/2/28/Copernican_heliocentrism_diagram-2.jpg/300px-Copernican_heliocentrism_diagram-2.jpg">
            <a:extLst>
              <a:ext uri="{FF2B5EF4-FFF2-40B4-BE49-F238E27FC236}">
                <a16:creationId xmlns:a16="http://schemas.microsoft.com/office/drawing/2014/main" id="{FD483167-B497-49FB-863F-449D061806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0832" y="4431043"/>
            <a:ext cx="1382213" cy="1267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98CC33F-2B10-4125-A303-B29A4AAA6D34}"/>
              </a:ext>
            </a:extLst>
          </p:cNvPr>
          <p:cNvSpPr txBox="1"/>
          <p:nvPr/>
        </p:nvSpPr>
        <p:spPr>
          <a:xfrm>
            <a:off x="3664354" y="5747794"/>
            <a:ext cx="19348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  <a:hlinkClick r:id="rId10"/>
              </a:rPr>
              <a:t>https://upload.wikimedia.org/wikipedia/commons/thumb/2/28/Copernican_heliocentrism_diagram-2.jpg/300px-Copernican_heliocentrism_diagram-2.jpg</a:t>
            </a:r>
            <a:r>
              <a:rPr lang="en-CA" sz="800" dirty="0">
                <a:solidFill>
                  <a:schemeClr val="bg1"/>
                </a:solidFill>
              </a:rPr>
              <a:t>, </a:t>
            </a:r>
            <a:r>
              <a:rPr lang="en-CA" sz="800" dirty="0" err="1">
                <a:solidFill>
                  <a:schemeClr val="bg1"/>
                </a:solidFill>
              </a:rPr>
              <a:t>visité</a:t>
            </a:r>
            <a:r>
              <a:rPr lang="en-CA" sz="800" dirty="0">
                <a:solidFill>
                  <a:schemeClr val="bg1"/>
                </a:solidFill>
              </a:rPr>
              <a:t> le 2018-01-05)</a:t>
            </a: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E8BC009A-377A-44C5-B93A-6D55A1E246BF}"/>
              </a:ext>
            </a:extLst>
          </p:cNvPr>
          <p:cNvSpPr/>
          <p:nvPr/>
        </p:nvSpPr>
        <p:spPr>
          <a:xfrm>
            <a:off x="3249038" y="2003898"/>
            <a:ext cx="691794" cy="5940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5E309B38-5DEF-472B-B53C-B7A998073DC4}"/>
              </a:ext>
            </a:extLst>
          </p:cNvPr>
          <p:cNvSpPr/>
          <p:nvPr/>
        </p:nvSpPr>
        <p:spPr>
          <a:xfrm>
            <a:off x="7257862" y="1993976"/>
            <a:ext cx="691794" cy="5940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Arrow: Bent-Up 6">
            <a:extLst>
              <a:ext uri="{FF2B5EF4-FFF2-40B4-BE49-F238E27FC236}">
                <a16:creationId xmlns:a16="http://schemas.microsoft.com/office/drawing/2014/main" id="{241E5D85-3503-4BE9-A738-8CFAE8058EA6}"/>
              </a:ext>
            </a:extLst>
          </p:cNvPr>
          <p:cNvSpPr/>
          <p:nvPr/>
        </p:nvSpPr>
        <p:spPr>
          <a:xfrm rot="5400000" flipV="1">
            <a:off x="9538212" y="4248562"/>
            <a:ext cx="1934817" cy="949633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" name="Arrow: Bent-Up 17">
            <a:extLst>
              <a:ext uri="{FF2B5EF4-FFF2-40B4-BE49-F238E27FC236}">
                <a16:creationId xmlns:a16="http://schemas.microsoft.com/office/drawing/2014/main" id="{60DACFFA-35C0-4E1C-A7DD-3CCCC1A05EF7}"/>
              </a:ext>
            </a:extLst>
          </p:cNvPr>
          <p:cNvSpPr/>
          <p:nvPr/>
        </p:nvSpPr>
        <p:spPr>
          <a:xfrm rot="10800000" flipV="1">
            <a:off x="1339894" y="3755970"/>
            <a:ext cx="949634" cy="1837315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3A7513-0DB2-469F-8465-58A368020E24}"/>
              </a:ext>
            </a:extLst>
          </p:cNvPr>
          <p:cNvSpPr/>
          <p:nvPr/>
        </p:nvSpPr>
        <p:spPr>
          <a:xfrm>
            <a:off x="8534400" y="1296356"/>
            <a:ext cx="2984500" cy="180567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4795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2"/>
          <p:cNvSpPr txBox="1">
            <a:spLocks noChangeArrowheads="1"/>
          </p:cNvSpPr>
          <p:nvPr/>
        </p:nvSpPr>
        <p:spPr>
          <a:xfrm>
            <a:off x="0" y="0"/>
            <a:ext cx="9326880" cy="64008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CA" altLang="fr-FR" sz="2000" b="1" dirty="0">
                <a:latin typeface="Calibri" panose="020F0502020204030204" pitchFamily="34" charset="0"/>
              </a:rPr>
              <a:t>Historique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fr-CA" altLang="fr-FR" sz="1800" b="1" i="1" dirty="0">
                <a:latin typeface="Calibri" panose="020F0502020204030204" pitchFamily="34" charset="0"/>
              </a:rPr>
              <a:t>Philosophie de l’esprit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72FAE77-1DDE-4506-865D-3E5C5521B07E}"/>
              </a:ext>
            </a:extLst>
          </p:cNvPr>
          <p:cNvSpPr txBox="1">
            <a:spLocks/>
          </p:cNvSpPr>
          <p:nvPr/>
        </p:nvSpPr>
        <p:spPr>
          <a:xfrm>
            <a:off x="281939" y="903051"/>
            <a:ext cx="7052716" cy="5711758"/>
          </a:xfrm>
          <a:prstGeom prst="rect">
            <a:avLst/>
          </a:prstGeom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3600" b="1" u="sng" dirty="0">
                <a:ea typeface="ＭＳ Ｐゴシック" panose="020B0600070205080204" pitchFamily="34" charset="-128"/>
              </a:rPr>
              <a:t>Descartes (1596-1650)</a:t>
            </a:r>
          </a:p>
          <a:p>
            <a:endParaRPr lang="en-US" altLang="en-US" sz="1600" b="1" dirty="0">
              <a:ea typeface="ＭＳ Ｐゴシック" panose="020B0600070205080204" pitchFamily="34" charset="-128"/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altLang="en-US" sz="3200" b="1" dirty="0" err="1">
                <a:ea typeface="ＭＳ Ｐゴシック" panose="020B0600070205080204" pitchFamily="34" charset="-128"/>
              </a:rPr>
              <a:t>Dualiste</a:t>
            </a:r>
            <a:r>
              <a:rPr lang="en-US" altLang="en-US" sz="3200" b="1" dirty="0">
                <a:ea typeface="ＭＳ Ｐゴシック" panose="020B0600070205080204" pitchFamily="34" charset="-128"/>
              </a:rPr>
              <a:t> 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altLang="en-US" b="1" dirty="0">
              <a:ea typeface="ＭＳ Ｐゴシック" panose="020B0600070205080204" pitchFamily="34" charset="-128"/>
            </a:endParaRP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fr-CA" altLang="en-US" sz="2800" dirty="0">
                <a:ea typeface="ＭＳ Ｐゴシック" panose="020B0600070205080204" pitchFamily="34" charset="-128"/>
              </a:rPr>
              <a:t>Le corps et l’esprit sont </a:t>
            </a:r>
            <a:r>
              <a:rPr lang="en-US" altLang="en-US" sz="2800" dirty="0">
                <a:ea typeface="ＭＳ Ｐゴシック" panose="020B0600070205080204" pitchFamily="34" charset="-128"/>
              </a:rPr>
              <a:t>des substances </a:t>
            </a:r>
            <a:r>
              <a:rPr lang="en-US" altLang="en-US" sz="2800" dirty="0" err="1">
                <a:ea typeface="ＭＳ Ｐゴシック" panose="020B0600070205080204" pitchFamily="34" charset="-128"/>
              </a:rPr>
              <a:t>distinctes</a:t>
            </a:r>
            <a:r>
              <a:rPr lang="en-US" altLang="en-US" sz="2800" dirty="0">
                <a:ea typeface="ＭＳ Ｐゴシック" panose="020B0600070205080204" pitchFamily="34" charset="-128"/>
              </a:rPr>
              <a:t>,</a:t>
            </a:r>
            <a:r>
              <a:rPr lang="fr-CA" altLang="en-US" sz="2800" dirty="0">
                <a:ea typeface="ＭＳ Ｐゴシック" panose="020B0600070205080204" pitchFamily="34" charset="-128"/>
              </a:rPr>
              <a:t> mais interagissent.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fr-CA" altLang="en-US" sz="2800" dirty="0">
                <a:ea typeface="ＭＳ Ｐゴシック" panose="020B0600070205080204" pitchFamily="34" charset="-128"/>
              </a:rPr>
              <a:t>Une substance matérielle (corps).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fr-CA" altLang="en-US" sz="2800" dirty="0">
                <a:ea typeface="ＭＳ Ｐゴシック" panose="020B0600070205080204" pitchFamily="34" charset="-128"/>
              </a:rPr>
              <a:t>Une substance immatérielle (esprit).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fr-CA" altLang="en-US" sz="2800" dirty="0">
              <a:ea typeface="ＭＳ Ｐゴシック" panose="020B0600070205080204" pitchFamily="34" charset="-128"/>
            </a:endParaRP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fr-CA" altLang="en-US" sz="2800" dirty="0">
                <a:ea typeface="ＭＳ Ｐゴシック" panose="020B0600070205080204" pitchFamily="34" charset="-128"/>
              </a:rPr>
              <a:t>La substance matérielle constitue une machine.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fr-CA" altLang="en-US" sz="2800" dirty="0">
                <a:ea typeface="ＭＳ Ｐゴシック" panose="020B0600070205080204" pitchFamily="34" charset="-128"/>
              </a:rPr>
              <a:t>L’animal est purement matériel.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fr-CA" altLang="en-US" sz="2800" dirty="0">
                <a:ea typeface="ＭＳ Ｐゴシック" panose="020B0600070205080204" pitchFamily="34" charset="-128"/>
              </a:rPr>
              <a:t>L’animal est purement une machine.</a:t>
            </a:r>
          </a:p>
          <a:p>
            <a:pPr marL="1828800" lvl="3" indent="-457200">
              <a:buFont typeface="Arial" panose="020B0604020202020204" pitchFamily="34" charset="0"/>
              <a:buChar char="•"/>
            </a:pPr>
            <a:r>
              <a:rPr lang="fr-CA" altLang="en-US" sz="2800" dirty="0">
                <a:ea typeface="ＭＳ Ｐゴシック" panose="020B0600070205080204" pitchFamily="34" charset="-128"/>
              </a:rPr>
              <a:t>Sans esprit, sans conscience. </a:t>
            </a:r>
            <a:endParaRPr lang="en-US" altLang="en-US" sz="2800" dirty="0">
              <a:ea typeface="ＭＳ Ｐゴシック" panose="020B0600070205080204" pitchFamily="34" charset="-128"/>
            </a:endParaRPr>
          </a:p>
        </p:txBody>
      </p:sp>
      <p:pic>
        <p:nvPicPr>
          <p:cNvPr id="7170" name="Picture 2" descr="https://rwalz.files.wordpress.com/2009/02/descartes-cover-finish.jpg?w=399">
            <a:extLst>
              <a:ext uri="{FF2B5EF4-FFF2-40B4-BE49-F238E27FC236}">
                <a16:creationId xmlns:a16="http://schemas.microsoft.com/office/drawing/2014/main" id="{278CCCF5-53C2-4585-971F-25F88E1713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2273" y="903051"/>
            <a:ext cx="3800475" cy="480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4BC0AAD-C01E-4D33-BF24-DBDCB975B3CB}"/>
              </a:ext>
            </a:extLst>
          </p:cNvPr>
          <p:cNvSpPr txBox="1"/>
          <p:nvPr/>
        </p:nvSpPr>
        <p:spPr>
          <a:xfrm>
            <a:off x="7892273" y="5785672"/>
            <a:ext cx="38004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800" dirty="0">
                <a:hlinkClick r:id="rId4"/>
              </a:rPr>
              <a:t>https://rwalz.files.wordpress.com/2009/02/descartes-cover-finish.jpg?w=399</a:t>
            </a:r>
            <a:r>
              <a:rPr lang="en-CA" sz="800" dirty="0"/>
              <a:t>, </a:t>
            </a:r>
            <a:r>
              <a:rPr lang="en-CA" sz="800" dirty="0" err="1"/>
              <a:t>visité</a:t>
            </a:r>
            <a:r>
              <a:rPr lang="en-CA" sz="800" dirty="0"/>
              <a:t> le 2018-01-05)</a:t>
            </a:r>
          </a:p>
        </p:txBody>
      </p:sp>
    </p:spTree>
    <p:extLst>
      <p:ext uri="{BB962C8B-B14F-4D97-AF65-F5344CB8AC3E}">
        <p14:creationId xmlns:p14="http://schemas.microsoft.com/office/powerpoint/2010/main" val="42868615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2"/>
          <p:cNvSpPr txBox="1">
            <a:spLocks noChangeArrowheads="1"/>
          </p:cNvSpPr>
          <p:nvPr/>
        </p:nvSpPr>
        <p:spPr>
          <a:xfrm>
            <a:off x="0" y="0"/>
            <a:ext cx="9326880" cy="64008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CA" altLang="fr-FR" sz="2000" b="1" dirty="0">
                <a:latin typeface="Calibri" panose="020F0502020204030204" pitchFamily="34" charset="0"/>
              </a:rPr>
              <a:t>Historique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fr-CA" altLang="fr-FR" sz="1800" b="1" i="1" dirty="0">
                <a:latin typeface="Calibri" panose="020F0502020204030204" pitchFamily="34" charset="0"/>
              </a:rPr>
              <a:t>Philosophie de l’esprit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72FAE77-1DDE-4506-865D-3E5C5521B07E}"/>
              </a:ext>
            </a:extLst>
          </p:cNvPr>
          <p:cNvSpPr txBox="1">
            <a:spLocks/>
          </p:cNvSpPr>
          <p:nvPr/>
        </p:nvSpPr>
        <p:spPr>
          <a:xfrm>
            <a:off x="281938" y="640080"/>
            <a:ext cx="9044942" cy="6217920"/>
          </a:xfrm>
          <a:prstGeom prst="rect">
            <a:avLst/>
          </a:prstGeom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3600" b="1" u="sng" dirty="0">
                <a:ea typeface="ＭＳ Ｐゴシック" panose="020B0600070205080204" pitchFamily="34" charset="-128"/>
              </a:rPr>
              <a:t>Descartes</a:t>
            </a:r>
          </a:p>
          <a:p>
            <a:endParaRPr lang="en-US" altLang="en-US" sz="1600" b="1" dirty="0">
              <a:ea typeface="ＭＳ Ｐゴシック" panose="020B0600070205080204" pitchFamily="34" charset="-128"/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CA" altLang="en-US" sz="3200" b="1" dirty="0">
                <a:ea typeface="ＭＳ Ｐゴシック" panose="020B0600070205080204" pitchFamily="34" charset="-128"/>
              </a:rPr>
              <a:t>Machine: </a:t>
            </a:r>
            <a:r>
              <a:rPr lang="en-CA" altLang="en-US" sz="3200" b="1" dirty="0" err="1">
                <a:ea typeface="ＭＳ Ｐゴシック" panose="020B0600070205080204" pitchFamily="34" charset="-128"/>
              </a:rPr>
              <a:t>processus</a:t>
            </a:r>
            <a:r>
              <a:rPr lang="en-CA" altLang="en-US" sz="3200" b="1" dirty="0">
                <a:ea typeface="ＭＳ Ｐゴシック" panose="020B0600070205080204" pitchFamily="34" charset="-128"/>
              </a:rPr>
              <a:t> </a:t>
            </a:r>
            <a:r>
              <a:rPr lang="en-CA" altLang="en-US" sz="3200" b="1" dirty="0" err="1">
                <a:ea typeface="ＭＳ Ｐゴシック" panose="020B0600070205080204" pitchFamily="34" charset="-128"/>
              </a:rPr>
              <a:t>mécanique</a:t>
            </a:r>
            <a:endParaRPr lang="en-CA" altLang="en-US" sz="3200" b="1" dirty="0">
              <a:ea typeface="ＭＳ Ｐゴシック" panose="020B0600070205080204" pitchFamily="34" charset="-128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r>
              <a:rPr lang="fr-CA" altLang="en-US" sz="2800" dirty="0">
                <a:ea typeface="ＭＳ Ｐゴシック" panose="020B0600070205080204" pitchFamily="34" charset="-128"/>
              </a:rPr>
              <a:t>Descartes a</a:t>
            </a:r>
            <a:r>
              <a:rPr lang="en-CA" altLang="en-US" sz="2800" dirty="0">
                <a:ea typeface="ＭＳ Ｐゴシック" panose="020B0600070205080204" pitchFamily="34" charset="-128"/>
              </a:rPr>
              <a:t> </a:t>
            </a:r>
            <a:r>
              <a:rPr lang="en-CA" altLang="en-US" sz="2800" dirty="0" err="1">
                <a:ea typeface="ＭＳ Ｐゴシック" panose="020B0600070205080204" pitchFamily="34" charset="-128"/>
              </a:rPr>
              <a:t>ouvert</a:t>
            </a:r>
            <a:r>
              <a:rPr lang="en-CA" altLang="en-US" sz="2800" dirty="0">
                <a:ea typeface="ＭＳ Ｐゴシック" panose="020B0600070205080204" pitchFamily="34" charset="-128"/>
              </a:rPr>
              <a:t> la </a:t>
            </a:r>
            <a:r>
              <a:rPr lang="en-CA" altLang="en-US" sz="2800" dirty="0" err="1">
                <a:ea typeface="ＭＳ Ｐゴシック" panose="020B0600070205080204" pitchFamily="34" charset="-128"/>
              </a:rPr>
              <a:t>voie</a:t>
            </a:r>
            <a:r>
              <a:rPr lang="en-CA" altLang="en-US" sz="2800" dirty="0">
                <a:ea typeface="ＭＳ Ｐゴシック" panose="020B0600070205080204" pitchFamily="34" charset="-128"/>
              </a:rPr>
              <a:t> à </a:t>
            </a:r>
            <a:r>
              <a:rPr lang="en-CA" altLang="en-US" sz="2800" dirty="0" err="1">
                <a:ea typeface="ＭＳ Ｐゴシック" panose="020B0600070205080204" pitchFamily="34" charset="-128"/>
              </a:rPr>
              <a:t>l’étude</a:t>
            </a:r>
            <a:r>
              <a:rPr lang="en-CA" altLang="en-US" sz="2800" dirty="0">
                <a:ea typeface="ＭＳ Ｐゴシック" panose="020B0600070205080204" pitchFamily="34" charset="-128"/>
              </a:rPr>
              <a:t> du </a:t>
            </a:r>
            <a:r>
              <a:rPr lang="en-CA" altLang="en-US" sz="2800" dirty="0" err="1">
                <a:ea typeface="ＭＳ Ｐゴシック" panose="020B0600070205080204" pitchFamily="34" charset="-128"/>
              </a:rPr>
              <a:t>comportement</a:t>
            </a:r>
            <a:r>
              <a:rPr lang="en-CA" altLang="en-US" sz="2800" dirty="0">
                <a:ea typeface="ＭＳ Ｐゴシック" panose="020B0600070205080204" pitchFamily="34" charset="-128"/>
              </a:rPr>
              <a:t> à travers les </a:t>
            </a:r>
            <a:r>
              <a:rPr lang="en-CA" altLang="en-US" sz="2800" dirty="0" err="1">
                <a:ea typeface="ＭＳ Ｐゴシック" panose="020B0600070205080204" pitchFamily="34" charset="-128"/>
              </a:rPr>
              <a:t>principes</a:t>
            </a:r>
            <a:r>
              <a:rPr lang="en-CA" altLang="en-US" sz="2800" dirty="0">
                <a:ea typeface="ＭＳ Ｐゴシック" panose="020B0600070205080204" pitchFamily="34" charset="-128"/>
              </a:rPr>
              <a:t> </a:t>
            </a:r>
            <a:r>
              <a:rPr lang="en-CA" altLang="en-US" sz="2800" dirty="0" err="1">
                <a:ea typeface="ＭＳ Ｐゴシック" panose="020B0600070205080204" pitchFamily="34" charset="-128"/>
              </a:rPr>
              <a:t>d’une</a:t>
            </a:r>
            <a:r>
              <a:rPr lang="en-CA" altLang="en-US" sz="2800" dirty="0">
                <a:ea typeface="ＭＳ Ｐゴシック" panose="020B0600070205080204" pitchFamily="34" charset="-128"/>
              </a:rPr>
              <a:t> machine physique.</a:t>
            </a:r>
          </a:p>
          <a:p>
            <a:pPr marL="1371600" lvl="2" indent="-457200">
              <a:buFont typeface="Wingdings" panose="05000000000000000000" pitchFamily="2" charset="2"/>
              <a:buChar char="Ø"/>
            </a:pPr>
            <a:r>
              <a:rPr lang="fr-CA" altLang="en-US" sz="2800" dirty="0">
                <a:ea typeface="ＭＳ Ｐゴシック" panose="020B0600070205080204" pitchFamily="34" charset="-128"/>
              </a:rPr>
              <a:t>M</a:t>
            </a:r>
            <a:r>
              <a:rPr lang="en-CA" altLang="en-US" sz="2800" dirty="0" err="1">
                <a:ea typeface="ＭＳ Ｐゴシック" panose="020B0600070205080204" pitchFamily="34" charset="-128"/>
              </a:rPr>
              <a:t>ais</a:t>
            </a:r>
            <a:r>
              <a:rPr lang="en-CA" altLang="en-US" sz="2800" dirty="0">
                <a:ea typeface="ＭＳ Ｐゴシック" panose="020B0600070205080204" pitchFamily="34" charset="-128"/>
              </a:rPr>
              <a:t> </a:t>
            </a:r>
            <a:r>
              <a:rPr lang="en-CA" altLang="en-US" sz="2800" dirty="0" err="1">
                <a:ea typeface="ＭＳ Ｐゴシック" panose="020B0600070205080204" pitchFamily="34" charset="-128"/>
              </a:rPr>
              <a:t>il</a:t>
            </a:r>
            <a:r>
              <a:rPr lang="en-CA" altLang="en-US" sz="2800" dirty="0">
                <a:ea typeface="ＭＳ Ｐゴシック" panose="020B0600070205080204" pitchFamily="34" charset="-128"/>
              </a:rPr>
              <a:t> </a:t>
            </a:r>
            <a:r>
              <a:rPr lang="en-CA" altLang="en-US" sz="2800" dirty="0" err="1">
                <a:ea typeface="ＭＳ Ｐゴシック" panose="020B0600070205080204" pitchFamily="34" charset="-128"/>
              </a:rPr>
              <a:t>n’avait</a:t>
            </a:r>
            <a:r>
              <a:rPr lang="en-CA" altLang="en-US" sz="2800" dirty="0">
                <a:ea typeface="ＭＳ Ｐゴシック" panose="020B0600070205080204" pitchFamily="34" charset="-128"/>
              </a:rPr>
              <a:t> </a:t>
            </a:r>
            <a:r>
              <a:rPr lang="en-CA" altLang="en-US" sz="2800" dirty="0" err="1">
                <a:ea typeface="ＭＳ Ｐゴシック" panose="020B0600070205080204" pitchFamily="34" charset="-128"/>
              </a:rPr>
              <a:t>aucun</a:t>
            </a:r>
            <a:r>
              <a:rPr lang="en-CA" altLang="en-US" sz="2800" dirty="0">
                <a:ea typeface="ＭＳ Ｐゴシック" panose="020B0600070205080204" pitchFamily="34" charset="-128"/>
              </a:rPr>
              <a:t> </a:t>
            </a:r>
            <a:r>
              <a:rPr lang="en-CA" altLang="en-US" sz="2800" dirty="0" err="1">
                <a:ea typeface="ＭＳ Ｐゴシック" panose="020B0600070205080204" pitchFamily="34" charset="-128"/>
              </a:rPr>
              <a:t>intérêt</a:t>
            </a:r>
            <a:r>
              <a:rPr lang="en-CA" altLang="en-US" sz="2800" dirty="0">
                <a:ea typeface="ＭＳ Ｐゴシック" panose="020B0600070205080204" pitchFamily="34" charset="-128"/>
              </a:rPr>
              <a:t> pour </a:t>
            </a:r>
            <a:r>
              <a:rPr lang="en-CA" altLang="en-US" sz="2800" dirty="0" err="1">
                <a:ea typeface="ＭＳ Ｐゴシック" panose="020B0600070205080204" pitchFamily="34" charset="-128"/>
              </a:rPr>
              <a:t>l’étude</a:t>
            </a:r>
            <a:r>
              <a:rPr lang="en-CA" altLang="en-US" sz="2800" dirty="0">
                <a:ea typeface="ＭＳ Ｐゴシック" panose="020B0600070205080204" pitchFamily="34" charset="-128"/>
              </a:rPr>
              <a:t> de </a:t>
            </a:r>
            <a:r>
              <a:rPr lang="en-CA" altLang="en-US" sz="2800" dirty="0" err="1">
                <a:ea typeface="ＭＳ Ｐゴシック" panose="020B0600070205080204" pitchFamily="34" charset="-128"/>
              </a:rPr>
              <a:t>l’apprentissage</a:t>
            </a:r>
            <a:r>
              <a:rPr lang="en-CA" altLang="en-US" sz="2800" dirty="0">
                <a:ea typeface="ＭＳ Ｐゴシック" panose="020B0600070205080204" pitchFamily="34" charset="-128"/>
              </a:rPr>
              <a:t>… (</a:t>
            </a:r>
            <a:r>
              <a:rPr lang="en-CA" altLang="en-US" sz="2800" dirty="0" err="1">
                <a:ea typeface="ＭＳ Ｐゴシック" panose="020B0600070205080204" pitchFamily="34" charset="-128"/>
              </a:rPr>
              <a:t>étant</a:t>
            </a:r>
            <a:r>
              <a:rPr lang="en-CA" altLang="en-US" sz="2800" dirty="0">
                <a:ea typeface="ＭＳ Ｐゴシック" panose="020B0600070205080204" pitchFamily="34" charset="-128"/>
              </a:rPr>
              <a:t> </a:t>
            </a:r>
            <a:r>
              <a:rPr lang="en-CA" altLang="en-US" sz="2800" dirty="0" err="1">
                <a:ea typeface="ＭＳ Ｐゴシック" panose="020B0600070205080204" pitchFamily="34" charset="-128"/>
              </a:rPr>
              <a:t>principalement</a:t>
            </a:r>
            <a:r>
              <a:rPr lang="en-CA" altLang="en-US" sz="2800" dirty="0">
                <a:ea typeface="ＭＳ Ｐゴシック" panose="020B0600070205080204" pitchFamily="34" charset="-128"/>
              </a:rPr>
              <a:t> </a:t>
            </a:r>
            <a:r>
              <a:rPr lang="en-CA" altLang="en-US" sz="2800" dirty="0" err="1">
                <a:ea typeface="ＭＳ Ｐゴシック" panose="020B0600070205080204" pitchFamily="34" charset="-128"/>
              </a:rPr>
              <a:t>nativiste</a:t>
            </a:r>
            <a:r>
              <a:rPr lang="en-CA" altLang="en-US" sz="2800" dirty="0">
                <a:ea typeface="ＭＳ Ｐゴシック" panose="020B0600070205080204" pitchFamily="34" charset="-128"/>
              </a:rPr>
              <a:t>)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fr-CA" altLang="en-US" sz="1600" b="1" dirty="0">
              <a:ea typeface="ＭＳ Ｐゴシック" panose="020B0600070205080204" pitchFamily="34" charset="-128"/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fr-CA" altLang="en-US" sz="3200" b="1" dirty="0">
                <a:ea typeface="ＭＳ Ｐゴシック" panose="020B0600070205080204" pitchFamily="34" charset="-128"/>
              </a:rPr>
              <a:t>E</a:t>
            </a:r>
            <a:r>
              <a:rPr lang="en-CA" altLang="en-US" sz="3200" b="1" dirty="0">
                <a:ea typeface="ＭＳ Ｐゴシック" panose="020B0600070205080204" pitchFamily="34" charset="-128"/>
              </a:rPr>
              <a:t>x. Arc </a:t>
            </a:r>
            <a:r>
              <a:rPr lang="en-CA" altLang="en-US" sz="3200" b="1" dirty="0" err="1">
                <a:ea typeface="ＭＳ Ｐゴシック" panose="020B0600070205080204" pitchFamily="34" charset="-128"/>
              </a:rPr>
              <a:t>réflexe</a:t>
            </a:r>
            <a:r>
              <a:rPr lang="en-CA" altLang="en-US" sz="3200" b="1" dirty="0">
                <a:ea typeface="ＭＳ Ｐゴシック" panose="020B0600070205080204" pitchFamily="34" charset="-128"/>
              </a:rPr>
              <a:t>: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fr-CA" altLang="en-US" sz="2800" dirty="0">
                <a:ea typeface="ＭＳ Ｐゴシック" panose="020B0600070205080204" pitchFamily="34" charset="-128"/>
              </a:rPr>
              <a:t>Stimulus entre dans le système par l’œil;</a:t>
            </a:r>
          </a:p>
          <a:p>
            <a:pPr marL="1371600" lvl="2" indent="-457200">
              <a:buFont typeface="Wingdings" panose="05000000000000000000" pitchFamily="2" charset="2"/>
              <a:buChar char="Ø"/>
            </a:pPr>
            <a:r>
              <a:rPr lang="fr-CA" altLang="en-US" sz="2800" dirty="0">
                <a:ea typeface="ＭＳ Ｐゴシック" panose="020B0600070205080204" pitchFamily="34" charset="-128"/>
              </a:rPr>
              <a:t>Ceci déclenche une réaction qui propulse un fluide (esprits-animaux) dans des tubes;</a:t>
            </a:r>
          </a:p>
          <a:p>
            <a:pPr marL="1828800" lvl="3" indent="-457200">
              <a:buFont typeface="Wingdings" panose="05000000000000000000" pitchFamily="2" charset="2"/>
              <a:buChar char="Ø"/>
            </a:pPr>
            <a:r>
              <a:rPr lang="fr-CA" altLang="en-US" sz="2800" dirty="0">
                <a:ea typeface="ＭＳ Ｐゴシック" panose="020B0600070205080204" pitchFamily="34" charset="-128"/>
              </a:rPr>
              <a:t>Lorsque le fluide atteint les muscles, ceux-ci deviennent plus larges et plus court, produisant le mouvement.</a:t>
            </a:r>
            <a:endParaRPr lang="en-CA" altLang="en-US" sz="2800" dirty="0">
              <a:ea typeface="ＭＳ Ｐゴシック" panose="020B0600070205080204" pitchFamily="34" charset="-128"/>
            </a:endParaRPr>
          </a:p>
        </p:txBody>
      </p:sp>
      <p:pic>
        <p:nvPicPr>
          <p:cNvPr id="7" name="Picture 6" descr="D:\Worth Work 2013\Gluck\Gluck Lecture Slide Images\2e Hi Res Artwork\CH01\Gluck_fig_01_01.jpg">
            <a:extLst>
              <a:ext uri="{FF2B5EF4-FFF2-40B4-BE49-F238E27FC236}">
                <a16:creationId xmlns:a16="http://schemas.microsoft.com/office/drawing/2014/main" id="{22BEFE3A-9D5F-4A43-A450-7EE511A97D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7135" y="806062"/>
            <a:ext cx="2169974" cy="262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4" name="Picture 2" descr="https://upload.wikimedia.org/wikipedia/commons/8/8a/Descartes-reflex.JPG">
            <a:extLst>
              <a:ext uri="{FF2B5EF4-FFF2-40B4-BE49-F238E27FC236}">
                <a16:creationId xmlns:a16="http://schemas.microsoft.com/office/drawing/2014/main" id="{D5DFA24E-0952-4C5A-99CF-F9B30A2032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9885" y="4135593"/>
            <a:ext cx="2137985" cy="2260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F992DF7-F2B5-4D52-8DCA-790E212CA589}"/>
              </a:ext>
            </a:extLst>
          </p:cNvPr>
          <p:cNvSpPr txBox="1"/>
          <p:nvPr/>
        </p:nvSpPr>
        <p:spPr>
          <a:xfrm>
            <a:off x="9397415" y="6396335"/>
            <a:ext cx="21379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800" dirty="0">
                <a:hlinkClick r:id="rId5"/>
              </a:rPr>
              <a:t>https://upload.wikimedia.org/wikipedia/commons/8/8a/Descartes-reflex.JPG</a:t>
            </a:r>
            <a:r>
              <a:rPr lang="en-CA" sz="800" dirty="0"/>
              <a:t>, </a:t>
            </a:r>
            <a:r>
              <a:rPr lang="en-CA" sz="800" dirty="0" err="1"/>
              <a:t>visité</a:t>
            </a:r>
            <a:r>
              <a:rPr lang="en-CA" sz="800" dirty="0"/>
              <a:t> le 2018-01-05)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DE3E18-F4E9-4524-A3DF-44E456F44595}"/>
              </a:ext>
            </a:extLst>
          </p:cNvPr>
          <p:cNvSpPr txBox="1"/>
          <p:nvPr/>
        </p:nvSpPr>
        <p:spPr>
          <a:xfrm>
            <a:off x="9499124" y="3566057"/>
            <a:ext cx="21379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800" dirty="0">
                <a:hlinkClick r:id="rId6"/>
              </a:rPr>
              <a:t>http://larrywswanson.com/wp-content/uploads/2015/06/Descartes-1662.jpg</a:t>
            </a:r>
            <a:r>
              <a:rPr lang="en-CA" sz="800" dirty="0"/>
              <a:t>, </a:t>
            </a:r>
            <a:r>
              <a:rPr lang="en-CA" sz="800" dirty="0" err="1"/>
              <a:t>visité</a:t>
            </a:r>
            <a:r>
              <a:rPr lang="en-CA" sz="800" dirty="0"/>
              <a:t> le 2018-01-05)</a:t>
            </a:r>
          </a:p>
        </p:txBody>
      </p:sp>
    </p:spTree>
    <p:extLst>
      <p:ext uri="{BB962C8B-B14F-4D97-AF65-F5344CB8AC3E}">
        <p14:creationId xmlns:p14="http://schemas.microsoft.com/office/powerpoint/2010/main" val="37328252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2"/>
          <p:cNvSpPr txBox="1">
            <a:spLocks noChangeArrowheads="1"/>
          </p:cNvSpPr>
          <p:nvPr/>
        </p:nvSpPr>
        <p:spPr>
          <a:xfrm>
            <a:off x="0" y="0"/>
            <a:ext cx="9326880" cy="64008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CA" altLang="fr-FR" sz="2000" b="1" dirty="0">
                <a:latin typeface="Calibri" panose="020F0502020204030204" pitchFamily="34" charset="0"/>
              </a:rPr>
              <a:t>Historique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fr-CA" altLang="fr-FR" sz="1800" b="1" i="1" dirty="0">
                <a:latin typeface="Calibri" panose="020F0502020204030204" pitchFamily="34" charset="0"/>
              </a:rPr>
              <a:t>Philosophie de l’esprit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72FAE77-1DDE-4506-865D-3E5C5521B07E}"/>
              </a:ext>
            </a:extLst>
          </p:cNvPr>
          <p:cNvSpPr txBox="1">
            <a:spLocks/>
          </p:cNvSpPr>
          <p:nvPr/>
        </p:nvSpPr>
        <p:spPr>
          <a:xfrm>
            <a:off x="281938" y="640080"/>
            <a:ext cx="9044942" cy="6217920"/>
          </a:xfrm>
          <a:prstGeom prst="rect">
            <a:avLst/>
          </a:prstGeom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3600" b="1" u="sng" dirty="0">
                <a:ea typeface="ＭＳ Ｐゴシック" panose="020B0600070205080204" pitchFamily="34" charset="-128"/>
              </a:rPr>
              <a:t>Descartes</a:t>
            </a:r>
          </a:p>
          <a:p>
            <a:endParaRPr lang="en-US" altLang="en-US" sz="1600" b="1" dirty="0">
              <a:ea typeface="ＭＳ Ｐゴシック" panose="020B0600070205080204" pitchFamily="34" charset="-128"/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0EACB6D9-2394-4DA5-AABE-06305EAA18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75" t="32614" r="4962" b="4845"/>
          <a:stretch/>
        </p:blipFill>
        <p:spPr bwMode="auto">
          <a:xfrm>
            <a:off x="949149" y="1416347"/>
            <a:ext cx="10293702" cy="52568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153909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2"/>
          <p:cNvSpPr txBox="1">
            <a:spLocks noChangeArrowheads="1"/>
          </p:cNvSpPr>
          <p:nvPr/>
        </p:nvSpPr>
        <p:spPr>
          <a:xfrm>
            <a:off x="0" y="0"/>
            <a:ext cx="9326880" cy="64008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CA" altLang="fr-FR" sz="2000" b="1" dirty="0">
                <a:latin typeface="Calibri" panose="020F0502020204030204" pitchFamily="34" charset="0"/>
              </a:rPr>
              <a:t>Historique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fr-CA" altLang="fr-FR" sz="1800" b="1" i="1" dirty="0">
                <a:latin typeface="Calibri" panose="020F0502020204030204" pitchFamily="34" charset="0"/>
              </a:rPr>
              <a:t>Philosophie de l’esprit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72FAE77-1DDE-4506-865D-3E5C5521B07E}"/>
              </a:ext>
            </a:extLst>
          </p:cNvPr>
          <p:cNvSpPr txBox="1">
            <a:spLocks/>
          </p:cNvSpPr>
          <p:nvPr/>
        </p:nvSpPr>
        <p:spPr>
          <a:xfrm>
            <a:off x="281937" y="640080"/>
            <a:ext cx="6122083" cy="6217920"/>
          </a:xfrm>
          <a:prstGeom prst="rect">
            <a:avLst/>
          </a:prstGeom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3600" b="1" u="sng" dirty="0">
                <a:ea typeface="ＭＳ Ｐゴシック" panose="020B0600070205080204" pitchFamily="34" charset="-128"/>
              </a:rPr>
              <a:t>Locke (1632-1704)</a:t>
            </a:r>
            <a:endParaRPr lang="en-US" altLang="en-US" sz="3200" b="1" u="sng" dirty="0">
              <a:ea typeface="ＭＳ Ｐゴシック" panose="020B0600070205080204" pitchFamily="34" charset="-128"/>
            </a:endParaRPr>
          </a:p>
          <a:p>
            <a:endParaRPr lang="en-US" altLang="en-US" sz="1400" b="1" dirty="0">
              <a:ea typeface="ＭＳ Ｐゴシック" panose="020B0600070205080204" pitchFamily="34" charset="-128"/>
            </a:endParaRPr>
          </a:p>
          <a:p>
            <a:pPr marL="514350" indent="-514350">
              <a:buFont typeface="Wingdings" panose="05000000000000000000" pitchFamily="2" charset="2"/>
              <a:buChar char="q"/>
            </a:pPr>
            <a:r>
              <a:rPr lang="fr-CA" altLang="en-US" sz="2800" b="1" dirty="0">
                <a:ea typeface="ＭＳ Ｐゴシック" panose="020B0600070205080204" pitchFamily="34" charset="-128"/>
              </a:rPr>
              <a:t>Quels sont les éléments </a:t>
            </a:r>
            <a:br>
              <a:rPr lang="fr-CA" altLang="en-US" sz="2800" b="1" dirty="0">
                <a:ea typeface="ＭＳ Ｐゴシック" panose="020B0600070205080204" pitchFamily="34" charset="-128"/>
              </a:rPr>
            </a:br>
            <a:r>
              <a:rPr lang="fr-CA" altLang="en-US" sz="2800" b="1" dirty="0">
                <a:ea typeface="ＭＳ Ｐゴシック" panose="020B0600070205080204" pitchFamily="34" charset="-128"/>
              </a:rPr>
              <a:t>de base de la pensée?</a:t>
            </a:r>
          </a:p>
          <a:p>
            <a:pPr marL="514350" indent="-514350">
              <a:buFont typeface="Wingdings" panose="05000000000000000000" pitchFamily="2" charset="2"/>
              <a:buChar char="q"/>
            </a:pPr>
            <a:endParaRPr lang="fr-CA" altLang="en-US" sz="1400" b="1" dirty="0">
              <a:ea typeface="ＭＳ Ｐゴシック" panose="020B0600070205080204" pitchFamily="34" charset="-128"/>
            </a:endParaRPr>
          </a:p>
          <a:p>
            <a:pPr marL="971550" lvl="1" indent="-514350">
              <a:buFont typeface="Wingdings" panose="05000000000000000000" pitchFamily="2" charset="2"/>
              <a:buChar char="Ø"/>
            </a:pPr>
            <a:r>
              <a:rPr lang="fr-CA" altLang="en-US" sz="2800" b="1" dirty="0">
                <a:ea typeface="ＭＳ Ｐゴシック" panose="020B0600070205080204" pitchFamily="34" charset="-128"/>
              </a:rPr>
              <a:t>« pomme » = rouge + sucrée </a:t>
            </a:r>
            <a:br>
              <a:rPr lang="fr-CA" altLang="en-US" sz="2800" b="1" dirty="0">
                <a:ea typeface="ＭＳ Ｐゴシック" panose="020B0600070205080204" pitchFamily="34" charset="-128"/>
              </a:rPr>
            </a:br>
            <a:r>
              <a:rPr lang="fr-CA" altLang="en-US" sz="2800" b="1" dirty="0">
                <a:ea typeface="ＭＳ Ｐゴシック" panose="020B0600070205080204" pitchFamily="34" charset="-128"/>
              </a:rPr>
              <a:t>+ croquante + etc…</a:t>
            </a:r>
          </a:p>
          <a:p>
            <a:pPr marL="514350" indent="-514350">
              <a:buFont typeface="Wingdings" panose="05000000000000000000" pitchFamily="2" charset="2"/>
              <a:buChar char="q"/>
            </a:pPr>
            <a:endParaRPr lang="fr-CA" altLang="en-US" sz="1400" b="1" dirty="0">
              <a:ea typeface="ＭＳ Ｐゴシック" panose="020B0600070205080204" pitchFamily="34" charset="-128"/>
            </a:endParaRPr>
          </a:p>
          <a:p>
            <a:pPr marL="514350" indent="-514350">
              <a:buFont typeface="Wingdings" panose="05000000000000000000" pitchFamily="2" charset="2"/>
              <a:buChar char="q"/>
            </a:pPr>
            <a:r>
              <a:rPr lang="fr-CA" altLang="en-US" sz="2800" b="1" dirty="0">
                <a:ea typeface="ＭＳ Ｐゴシック" panose="020B0600070205080204" pitchFamily="34" charset="-128"/>
              </a:rPr>
              <a:t>Reprend l’idée de </a:t>
            </a:r>
            <a:br>
              <a:rPr lang="fr-CA" altLang="en-US" sz="2800" b="1" dirty="0">
                <a:ea typeface="ＭＳ Ｐゴシック" panose="020B0600070205080204" pitchFamily="34" charset="-128"/>
              </a:rPr>
            </a:br>
            <a:r>
              <a:rPr lang="fr-CA" altLang="en-US" sz="2800" b="1" dirty="0">
                <a:ea typeface="ＭＳ Ｐゴシック" panose="020B0600070205080204" pitchFamily="34" charset="-128"/>
              </a:rPr>
              <a:t>« table rase » d’Aristote</a:t>
            </a:r>
            <a:br>
              <a:rPr lang="fr-CA" altLang="en-US" sz="2800" b="1" dirty="0">
                <a:ea typeface="ＭＳ Ｐゴシック" panose="020B0600070205080204" pitchFamily="34" charset="-128"/>
              </a:rPr>
            </a:br>
            <a:r>
              <a:rPr lang="fr-CA" altLang="en-US" sz="2800" b="1" dirty="0">
                <a:ea typeface="ＭＳ Ｐゴシック" panose="020B0600070205080204" pitchFamily="34" charset="-128"/>
              </a:rPr>
              <a:t>(empiriste).</a:t>
            </a:r>
          </a:p>
          <a:p>
            <a:pPr marL="514350" indent="-514350">
              <a:buFont typeface="Wingdings" panose="05000000000000000000" pitchFamily="2" charset="2"/>
              <a:buChar char="q"/>
            </a:pPr>
            <a:endParaRPr lang="fr-CA" altLang="en-US" sz="1200" b="1" dirty="0">
              <a:ea typeface="ＭＳ Ｐゴシック" panose="020B0600070205080204" pitchFamily="34" charset="-128"/>
            </a:endParaRPr>
          </a:p>
          <a:p>
            <a:pPr marL="971550" lvl="1" indent="-514350">
              <a:buFont typeface="Wingdings" panose="05000000000000000000" pitchFamily="2" charset="2"/>
              <a:buChar char="Ø"/>
            </a:pPr>
            <a:r>
              <a:rPr lang="fr-CA" altLang="en-US" sz="2800" b="1" dirty="0">
                <a:ea typeface="ＭＳ Ｐゴシック" panose="020B0600070205080204" pitchFamily="34" charset="-128"/>
              </a:rPr>
              <a:t>Accès à une bonne éducation pour tous!</a:t>
            </a:r>
          </a:p>
          <a:p>
            <a:pPr marL="971550" lvl="1" indent="-514350">
              <a:buFont typeface="Wingdings" panose="05000000000000000000" pitchFamily="2" charset="2"/>
              <a:buChar char="Ø"/>
            </a:pPr>
            <a:r>
              <a:rPr lang="fr-CA" altLang="en-US" sz="2800" b="1" dirty="0">
                <a:ea typeface="ＭＳ Ｐゴシック" panose="020B0600070205080204" pitchFamily="34" charset="-128"/>
              </a:rPr>
              <a:t>Influence sur la formulation de la Déclaration d’</a:t>
            </a:r>
            <a:r>
              <a:rPr lang="fr-CA" altLang="en-US" sz="2800" b="1" dirty="0" err="1">
                <a:ea typeface="ＭＳ Ｐゴシック" panose="020B0600070205080204" pitchFamily="34" charset="-128"/>
              </a:rPr>
              <a:t>Indépendence</a:t>
            </a:r>
            <a:r>
              <a:rPr lang="fr-CA" altLang="en-US" sz="2800" b="1" dirty="0">
                <a:ea typeface="ＭＳ Ｐゴシック" panose="020B0600070205080204" pitchFamily="34" charset="-128"/>
              </a:rPr>
              <a:t> des États-Unis en 1776.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DE3E18-F4E9-4524-A3DF-44E456F44595}"/>
              </a:ext>
            </a:extLst>
          </p:cNvPr>
          <p:cNvSpPr txBox="1"/>
          <p:nvPr/>
        </p:nvSpPr>
        <p:spPr>
          <a:xfrm>
            <a:off x="9909587" y="2970746"/>
            <a:ext cx="21379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800" dirty="0">
                <a:hlinkClick r:id="rId3"/>
              </a:rPr>
              <a:t>http://orrinwoodwardblog.com/wp-content/uploads/2013/08/John-Locke.jpg</a:t>
            </a:r>
            <a:r>
              <a:rPr lang="en-CA" sz="800" dirty="0"/>
              <a:t>, </a:t>
            </a:r>
            <a:r>
              <a:rPr lang="en-CA" sz="800" dirty="0" err="1"/>
              <a:t>visité</a:t>
            </a:r>
            <a:r>
              <a:rPr lang="en-CA" sz="800" dirty="0"/>
              <a:t> le 2018-01-05)</a:t>
            </a:r>
          </a:p>
        </p:txBody>
      </p:sp>
      <p:pic>
        <p:nvPicPr>
          <p:cNvPr id="10242" name="Picture 2" descr="https://vignette.wikia.nocookie.net/warehouse-13-artifact-database/images/1/12/Newton%27s_prism_eperiment.jpg/revision/latest?cb=20150514171746">
            <a:extLst>
              <a:ext uri="{FF2B5EF4-FFF2-40B4-BE49-F238E27FC236}">
                <a16:creationId xmlns:a16="http://schemas.microsoft.com/office/drawing/2014/main" id="{C913F017-9F04-494A-AB2E-FDF32ED343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0245" y="771344"/>
            <a:ext cx="1732667" cy="2038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554E601-3AA0-4DF9-99BB-E14D8B232A8E}"/>
              </a:ext>
            </a:extLst>
          </p:cNvPr>
          <p:cNvSpPr txBox="1"/>
          <p:nvPr/>
        </p:nvSpPr>
        <p:spPr>
          <a:xfrm>
            <a:off x="5682747" y="2906761"/>
            <a:ext cx="26928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800" dirty="0">
                <a:hlinkClick r:id="rId5"/>
              </a:rPr>
              <a:t>https://vignette.wikia.nocookie.net/warehouse-13-artifact-database/images/1/12/Newton%27s_prism_eperiment.jpg/revision/latest?cb=20150514171746g</a:t>
            </a:r>
            <a:r>
              <a:rPr lang="en-CA" sz="800" dirty="0"/>
              <a:t>, </a:t>
            </a:r>
            <a:r>
              <a:rPr lang="en-CA" sz="800" dirty="0" err="1"/>
              <a:t>visité</a:t>
            </a:r>
            <a:r>
              <a:rPr lang="en-CA" sz="800" dirty="0"/>
              <a:t> le 2018-01-05)</a:t>
            </a:r>
          </a:p>
        </p:txBody>
      </p:sp>
      <p:pic>
        <p:nvPicPr>
          <p:cNvPr id="11" name="Picture 6" descr="http://orrinwoodwardblog.com/wp-content/uploads/2013/08/John-Locke.jpg">
            <a:extLst>
              <a:ext uri="{FF2B5EF4-FFF2-40B4-BE49-F238E27FC236}">
                <a16:creationId xmlns:a16="http://schemas.microsoft.com/office/drawing/2014/main" id="{AB7FD0CE-0EC2-4978-9B6F-50E9E4E3CB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3962" y="1297847"/>
            <a:ext cx="1410675" cy="162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 descr="https://upload.wikimedia.org/wikipedia/commons/b/b3/Robert_Boyle_0001.jpg">
            <a:extLst>
              <a:ext uri="{FF2B5EF4-FFF2-40B4-BE49-F238E27FC236}">
                <a16:creationId xmlns:a16="http://schemas.microsoft.com/office/drawing/2014/main" id="{A6AF24F8-B122-45D6-968D-9067DB0076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9566" y="3465412"/>
            <a:ext cx="1955931" cy="2479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BADB1B3-0638-472D-9905-64D4DA424D5B}"/>
              </a:ext>
            </a:extLst>
          </p:cNvPr>
          <p:cNvSpPr txBox="1"/>
          <p:nvPr/>
        </p:nvSpPr>
        <p:spPr>
          <a:xfrm>
            <a:off x="6404020" y="6083266"/>
            <a:ext cx="22699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800" dirty="0">
                <a:hlinkClick r:id="rId8"/>
              </a:rPr>
              <a:t>https://upload.wikimedia.org/wikipedia/commons/b/b3/Robert_Boyle_0001.jpg</a:t>
            </a:r>
            <a:r>
              <a:rPr lang="en-CA" sz="800" dirty="0"/>
              <a:t>, </a:t>
            </a:r>
            <a:r>
              <a:rPr lang="en-CA" sz="800" dirty="0" err="1"/>
              <a:t>visité</a:t>
            </a:r>
            <a:r>
              <a:rPr lang="en-CA" sz="800" dirty="0"/>
              <a:t> le 2018-01-05)</a:t>
            </a:r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ADC0944D-4268-4949-8857-0D5843D69603}"/>
              </a:ext>
            </a:extLst>
          </p:cNvPr>
          <p:cNvSpPr/>
          <p:nvPr/>
        </p:nvSpPr>
        <p:spPr>
          <a:xfrm rot="19020873">
            <a:off x="8285630" y="2966511"/>
            <a:ext cx="1708146" cy="395299"/>
          </a:xfrm>
          <a:prstGeom prst="rightArrow">
            <a:avLst>
              <a:gd name="adj1" fmla="val 46454"/>
              <a:gd name="adj2" fmla="val 50000"/>
            </a:avLst>
          </a:prstGeom>
          <a:solidFill>
            <a:srgbClr val="00C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C471B2A8-C81E-4B65-8405-C29F3376172A}"/>
              </a:ext>
            </a:extLst>
          </p:cNvPr>
          <p:cNvSpPr/>
          <p:nvPr/>
        </p:nvSpPr>
        <p:spPr>
          <a:xfrm rot="763231">
            <a:off x="8268322" y="1596880"/>
            <a:ext cx="1688823" cy="387357"/>
          </a:xfrm>
          <a:prstGeom prst="rightArrow">
            <a:avLst/>
          </a:prstGeom>
          <a:solidFill>
            <a:srgbClr val="00C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0248" name="Picture 8" descr="http://historywallcharts.eu/resources/uploads/thumbs/_DSF0958-Edit__685x0__.jpg">
            <a:extLst>
              <a:ext uri="{FF2B5EF4-FFF2-40B4-BE49-F238E27FC236}">
                <a16:creationId xmlns:a16="http://schemas.microsoft.com/office/drawing/2014/main" id="{DC28BC3A-CAC8-4B71-A5CB-59C26FE254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5562" y="4512052"/>
            <a:ext cx="2354471" cy="1684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rrow: Down 4">
            <a:extLst>
              <a:ext uri="{FF2B5EF4-FFF2-40B4-BE49-F238E27FC236}">
                <a16:creationId xmlns:a16="http://schemas.microsoft.com/office/drawing/2014/main" id="{972EA11E-0BD7-4640-B073-5C2C2788EAD6}"/>
              </a:ext>
            </a:extLst>
          </p:cNvPr>
          <p:cNvSpPr/>
          <p:nvPr/>
        </p:nvSpPr>
        <p:spPr>
          <a:xfrm>
            <a:off x="10758790" y="3629212"/>
            <a:ext cx="428017" cy="748235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1326B3D-36FC-442E-A70A-1640089B7453}"/>
              </a:ext>
            </a:extLst>
          </p:cNvPr>
          <p:cNvSpPr txBox="1"/>
          <p:nvPr/>
        </p:nvSpPr>
        <p:spPr>
          <a:xfrm>
            <a:off x="10012048" y="6213050"/>
            <a:ext cx="21379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800" dirty="0">
                <a:hlinkClick r:id="rId10"/>
              </a:rPr>
              <a:t>http://historywallcharts.eu/resources/uploads/thumbs/_DSF0958-Edit__685x0__.jpg</a:t>
            </a:r>
            <a:r>
              <a:rPr lang="en-CA" sz="800" dirty="0"/>
              <a:t>, </a:t>
            </a:r>
            <a:r>
              <a:rPr lang="en-CA" sz="800" dirty="0" err="1"/>
              <a:t>visité</a:t>
            </a:r>
            <a:r>
              <a:rPr lang="en-CA" sz="800" dirty="0"/>
              <a:t> le 2018-01-05)</a:t>
            </a:r>
          </a:p>
        </p:txBody>
      </p:sp>
    </p:spTree>
    <p:extLst>
      <p:ext uri="{BB962C8B-B14F-4D97-AF65-F5344CB8AC3E}">
        <p14:creationId xmlns:p14="http://schemas.microsoft.com/office/powerpoint/2010/main" val="7253558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2"/>
          <p:cNvSpPr txBox="1">
            <a:spLocks noChangeArrowheads="1"/>
          </p:cNvSpPr>
          <p:nvPr/>
        </p:nvSpPr>
        <p:spPr>
          <a:xfrm>
            <a:off x="0" y="0"/>
            <a:ext cx="9326880" cy="64008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CA" altLang="fr-FR" sz="2000" b="1" dirty="0">
                <a:latin typeface="Calibri" panose="020F0502020204030204" pitchFamily="34" charset="0"/>
              </a:rPr>
              <a:t>Historique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fr-CA" altLang="fr-FR" sz="1800" b="1" i="1" dirty="0">
                <a:latin typeface="Calibri" panose="020F0502020204030204" pitchFamily="34" charset="0"/>
              </a:rPr>
              <a:t>Philosophie de l’esprit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72FAE77-1DDE-4506-865D-3E5C5521B07E}"/>
              </a:ext>
            </a:extLst>
          </p:cNvPr>
          <p:cNvSpPr txBox="1">
            <a:spLocks/>
          </p:cNvSpPr>
          <p:nvPr/>
        </p:nvSpPr>
        <p:spPr>
          <a:xfrm>
            <a:off x="281936" y="640080"/>
            <a:ext cx="8181128" cy="4787954"/>
          </a:xfrm>
          <a:prstGeom prst="rect">
            <a:avLst/>
          </a:prstGeom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3600" b="1" u="sng" dirty="0">
                <a:ea typeface="ＭＳ Ｐゴシック" panose="020B0600070205080204" pitchFamily="34" charset="-128"/>
              </a:rPr>
              <a:t>William James (1842-1910)</a:t>
            </a:r>
            <a:endParaRPr lang="en-US" altLang="en-US" sz="3200" b="1" u="sng" dirty="0">
              <a:ea typeface="ＭＳ Ｐゴシック" panose="020B0600070205080204" pitchFamily="34" charset="-128"/>
            </a:endParaRPr>
          </a:p>
          <a:p>
            <a:endParaRPr lang="en-US" altLang="en-US" sz="1400" b="1" dirty="0">
              <a:ea typeface="ＭＳ Ｐゴシック" panose="020B0600070205080204" pitchFamily="34" charset="-128"/>
            </a:endParaRPr>
          </a:p>
          <a:p>
            <a:pPr marL="514350" indent="-514350">
              <a:buFont typeface="Wingdings" panose="05000000000000000000" pitchFamily="2" charset="2"/>
              <a:buChar char="q"/>
            </a:pPr>
            <a:endParaRPr lang="fr-CA" altLang="en-US" sz="3600" b="1" i="1" dirty="0">
              <a:ea typeface="ＭＳ Ｐゴシック" panose="020B0600070205080204" pitchFamily="34" charset="-128"/>
            </a:endParaRPr>
          </a:p>
          <a:p>
            <a:pPr marL="514350" indent="-514350">
              <a:buFont typeface="Wingdings" panose="05000000000000000000" pitchFamily="2" charset="2"/>
              <a:buChar char="q"/>
            </a:pPr>
            <a:r>
              <a:rPr lang="fr-CA" altLang="en-US" sz="3600" b="1" i="1" dirty="0">
                <a:ea typeface="ＭＳ Ｐゴシック" panose="020B0600070205080204" pitchFamily="34" charset="-128"/>
              </a:rPr>
              <a:t>Principles of </a:t>
            </a:r>
            <a:r>
              <a:rPr lang="fr-CA" altLang="en-US" sz="3600" b="1" i="1" dirty="0" err="1">
                <a:ea typeface="ＭＳ Ｐゴシック" panose="020B0600070205080204" pitchFamily="34" charset="-128"/>
              </a:rPr>
              <a:t>psychology</a:t>
            </a:r>
            <a:r>
              <a:rPr lang="fr-CA" altLang="en-US" sz="3600" b="1" i="1" dirty="0">
                <a:ea typeface="ＭＳ Ｐゴシック" panose="020B0600070205080204" pitchFamily="34" charset="-128"/>
              </a:rPr>
              <a:t> </a:t>
            </a:r>
            <a:r>
              <a:rPr lang="fr-CA" altLang="en-US" sz="3600" b="1" dirty="0">
                <a:ea typeface="ＭＳ Ｐゴシック" panose="020B0600070205080204" pitchFamily="34" charset="-128"/>
              </a:rPr>
              <a:t>(1890)</a:t>
            </a:r>
          </a:p>
          <a:p>
            <a:pPr marL="971550" lvl="1" indent="-514350">
              <a:buFont typeface="Wingdings" panose="05000000000000000000" pitchFamily="2" charset="2"/>
              <a:buChar char="q"/>
            </a:pPr>
            <a:r>
              <a:rPr lang="fr-CA" altLang="en-US" sz="2800" b="1" dirty="0">
                <a:ea typeface="ＭＳ Ｐゴシック" panose="020B0600070205080204" pitchFamily="34" charset="-128"/>
              </a:rPr>
              <a:t>Découlant du premier cours qui fut donné psychologie ! (par lui-même, à Harvard)</a:t>
            </a:r>
          </a:p>
          <a:p>
            <a:pPr marL="514350" indent="-514350">
              <a:buFont typeface="Wingdings" panose="05000000000000000000" pitchFamily="2" charset="2"/>
              <a:buChar char="q"/>
            </a:pPr>
            <a:endParaRPr lang="fr-CA" altLang="en-US" sz="2800" b="1" i="1" dirty="0">
              <a:ea typeface="ＭＳ Ｐゴシック" panose="020B0600070205080204" pitchFamily="34" charset="-128"/>
            </a:endParaRPr>
          </a:p>
          <a:p>
            <a:pPr marL="514350" indent="-514350">
              <a:buFont typeface="Wingdings" panose="05000000000000000000" pitchFamily="2" charset="2"/>
              <a:buChar char="q"/>
            </a:pPr>
            <a:endParaRPr lang="fr-CA" altLang="en-US" sz="2800" b="1" i="1" dirty="0">
              <a:ea typeface="ＭＳ Ｐゴシック" panose="020B0600070205080204" pitchFamily="34" charset="-128"/>
            </a:endParaRPr>
          </a:p>
          <a:p>
            <a:pPr marL="514350" indent="-514350">
              <a:buFont typeface="Wingdings" panose="05000000000000000000" pitchFamily="2" charset="2"/>
              <a:buChar char="q"/>
            </a:pPr>
            <a:r>
              <a:rPr lang="fr-CA" altLang="en-US" sz="3200" b="1" dirty="0">
                <a:ea typeface="ＭＳ Ｐゴシック" panose="020B0600070205080204" pitchFamily="34" charset="-128"/>
              </a:rPr>
              <a:t>Grand intérêt pour l’étude de la formation et de la nature des habitudes.</a:t>
            </a:r>
          </a:p>
          <a:p>
            <a:pPr marL="971550" lvl="1" indent="-514350">
              <a:buFont typeface="Wingdings" panose="05000000000000000000" pitchFamily="2" charset="2"/>
              <a:buChar char="Ø"/>
            </a:pPr>
            <a:r>
              <a:rPr lang="fr-CA" altLang="en-US" sz="2800" b="1" dirty="0">
                <a:ea typeface="ＭＳ Ｐゴシック" panose="020B0600070205080204" pitchFamily="34" charset="-128"/>
              </a:rPr>
              <a:t>Approche </a:t>
            </a:r>
            <a:r>
              <a:rPr lang="fr-CA" altLang="en-US" sz="2800" b="1" dirty="0">
                <a:solidFill>
                  <a:srgbClr val="00CC00"/>
                </a:solidFill>
                <a:ea typeface="ＭＳ Ｐゴシック" panose="020B0600070205080204" pitchFamily="34" charset="-128"/>
              </a:rPr>
              <a:t>ASSOCIATIONISTE</a:t>
            </a:r>
          </a:p>
          <a:p>
            <a:pPr marL="1428750" lvl="2" indent="-514350">
              <a:buFont typeface="Wingdings" panose="05000000000000000000" pitchFamily="2" charset="2"/>
              <a:buChar char="Ø"/>
            </a:pPr>
            <a:r>
              <a:rPr lang="fr-CA" altLang="en-US" sz="2800" b="1" dirty="0">
                <a:ea typeface="ＭＳ Ｐゴシック" panose="020B0600070205080204" pitchFamily="34" charset="-128"/>
              </a:rPr>
              <a:t>Les souvenirs impliquent de nombreuses connexions entre les composantes de ces souvenirs.</a:t>
            </a:r>
          </a:p>
        </p:txBody>
      </p:sp>
      <p:pic>
        <p:nvPicPr>
          <p:cNvPr id="12290" name="Picture 2" descr="http://www.unav.es/gep/wijames.jpg">
            <a:extLst>
              <a:ext uri="{FF2B5EF4-FFF2-40B4-BE49-F238E27FC236}">
                <a16:creationId xmlns:a16="http://schemas.microsoft.com/office/drawing/2014/main" id="{05945FC4-C84F-4E42-AE31-A355642A4A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1081" y="870441"/>
            <a:ext cx="3018982" cy="3980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77650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2"/>
          <p:cNvSpPr txBox="1">
            <a:spLocks noChangeArrowheads="1"/>
          </p:cNvSpPr>
          <p:nvPr/>
        </p:nvSpPr>
        <p:spPr>
          <a:xfrm>
            <a:off x="0" y="0"/>
            <a:ext cx="9326880" cy="64008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CA" altLang="fr-FR" sz="2000" b="1" dirty="0">
                <a:latin typeface="Calibri" panose="020F0502020204030204" pitchFamily="34" charset="0"/>
              </a:rPr>
              <a:t>Historique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fr-CA" altLang="fr-FR" sz="1800" b="1" i="1" dirty="0">
                <a:latin typeface="Calibri" panose="020F0502020204030204" pitchFamily="34" charset="0"/>
              </a:rPr>
              <a:t>Philosophie de l’esprit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72FAE77-1DDE-4506-865D-3E5C5521B07E}"/>
              </a:ext>
            </a:extLst>
          </p:cNvPr>
          <p:cNvSpPr txBox="1">
            <a:spLocks/>
          </p:cNvSpPr>
          <p:nvPr/>
        </p:nvSpPr>
        <p:spPr>
          <a:xfrm>
            <a:off x="281936" y="640080"/>
            <a:ext cx="11910064" cy="3679001"/>
          </a:xfrm>
          <a:prstGeom prst="rect">
            <a:avLst/>
          </a:prstGeom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3600" b="1" u="sng" dirty="0">
                <a:ea typeface="ＭＳ Ｐゴシック" panose="020B0600070205080204" pitchFamily="34" charset="-128"/>
              </a:rPr>
              <a:t>William James (1842-1910)</a:t>
            </a:r>
            <a:endParaRPr lang="fr-CA" altLang="en-US" sz="2800" b="1" dirty="0">
              <a:ea typeface="ＭＳ Ｐゴシック" panose="020B0600070205080204" pitchFamily="34" charset="-128"/>
            </a:endParaRPr>
          </a:p>
          <a:p>
            <a:pPr marL="514350" indent="-514350">
              <a:buFont typeface="Wingdings" panose="05000000000000000000" pitchFamily="2" charset="2"/>
              <a:buChar char="Ø"/>
            </a:pPr>
            <a:r>
              <a:rPr lang="fr-CA" altLang="en-US" sz="2800" b="1" dirty="0">
                <a:ea typeface="ＭＳ Ｐゴシック" panose="020B0600070205080204" pitchFamily="34" charset="-128"/>
              </a:rPr>
              <a:t>A proposé que ces connexions pourraient éventuellement être découvertes physiquement dans le cerveau!</a:t>
            </a:r>
          </a:p>
        </p:txBody>
      </p:sp>
      <p:pic>
        <p:nvPicPr>
          <p:cNvPr id="7" name="Picture 3">
            <a:extLst>
              <a:ext uri="{FF2B5EF4-FFF2-40B4-BE49-F238E27FC236}">
                <a16:creationId xmlns:a16="http://schemas.microsoft.com/office/drawing/2014/main" id="{34A3012D-E9FF-40FA-A3DC-28AB2A20D5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72"/>
          <a:stretch>
            <a:fillRect/>
          </a:stretch>
        </p:blipFill>
        <p:spPr bwMode="auto">
          <a:xfrm>
            <a:off x="3016871" y="2008059"/>
            <a:ext cx="6730244" cy="48609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683357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ous-titre 2"/>
          <p:cNvSpPr>
            <a:spLocks noGrp="1"/>
          </p:cNvSpPr>
          <p:nvPr>
            <p:ph type="subTitle" idx="1"/>
          </p:nvPr>
        </p:nvSpPr>
        <p:spPr>
          <a:xfrm>
            <a:off x="0" y="1284790"/>
            <a:ext cx="6680199" cy="5486400"/>
          </a:xfrm>
        </p:spPr>
        <p:txBody>
          <a:bodyPr>
            <a:normAutofit/>
          </a:bodyPr>
          <a:lstStyle/>
          <a:p>
            <a:pPr algn="l"/>
            <a:endParaRPr lang="en-CA" sz="4400" u="sng" dirty="0">
              <a:solidFill>
                <a:srgbClr val="0070C0"/>
              </a:solidFill>
              <a:latin typeface="Calibri" panose="020F0502020204030204" pitchFamily="34" charset="0"/>
            </a:endParaRPr>
          </a:p>
          <a:p>
            <a:pPr marL="514350" indent="-514350" algn="l">
              <a:buFont typeface="+mj-lt"/>
              <a:buAutoNum type="romanUcPeriod"/>
            </a:pPr>
            <a:r>
              <a:rPr lang="en-CA" sz="3600" b="1" dirty="0" err="1">
                <a:solidFill>
                  <a:srgbClr val="0070C0"/>
                </a:solidFill>
                <a:latin typeface="Calibri" panose="020F0502020204030204" pitchFamily="34" charset="0"/>
              </a:rPr>
              <a:t>Historique</a:t>
            </a:r>
            <a:endParaRPr lang="en-CA" sz="3600" b="1" dirty="0">
              <a:solidFill>
                <a:srgbClr val="0070C0"/>
              </a:solidFill>
              <a:latin typeface="Calibri" panose="020F0502020204030204" pitchFamily="34" charset="0"/>
            </a:endParaRPr>
          </a:p>
          <a:p>
            <a:pPr marL="971550" lvl="1" indent="-514350" algn="l">
              <a:buFont typeface="Wingdings" panose="05000000000000000000" pitchFamily="2" charset="2"/>
              <a:buChar char="Ø"/>
            </a:pPr>
            <a:r>
              <a:rPr lang="fr-CA" sz="32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</a:rPr>
              <a:t>Philosophie de l’esprit</a:t>
            </a:r>
          </a:p>
          <a:p>
            <a:pPr marL="971550" lvl="1" indent="-514350" algn="l">
              <a:buFont typeface="Wingdings" panose="05000000000000000000" pitchFamily="2" charset="2"/>
              <a:buChar char="Ø"/>
            </a:pPr>
            <a:r>
              <a:rPr lang="fr-CA" sz="3200" b="1" dirty="0">
                <a:solidFill>
                  <a:srgbClr val="0070C0"/>
                </a:solidFill>
                <a:latin typeface="Calibri" panose="020F0502020204030204" pitchFamily="34" charset="0"/>
              </a:rPr>
              <a:t>Évolution et sélection naturelle</a:t>
            </a:r>
          </a:p>
          <a:p>
            <a:pPr marL="971550" lvl="1" indent="-514350" algn="l">
              <a:buFont typeface="Wingdings" panose="05000000000000000000" pitchFamily="2" charset="2"/>
              <a:buChar char="Ø"/>
            </a:pPr>
            <a:r>
              <a:rPr lang="fr-CA" sz="32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</a:rPr>
              <a:t>Psychologie expérimentale</a:t>
            </a:r>
          </a:p>
          <a:p>
            <a:pPr marL="971550" lvl="1" indent="-514350" algn="l">
              <a:buFont typeface="Wingdings" panose="05000000000000000000" pitchFamily="2" charset="2"/>
              <a:buChar char="Ø"/>
            </a:pPr>
            <a:r>
              <a:rPr lang="fr-CA" sz="32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</a:rPr>
              <a:t>Béhaviorisme</a:t>
            </a:r>
          </a:p>
          <a:p>
            <a:pPr marL="971550" lvl="1" indent="-514350" algn="l">
              <a:buFont typeface="Wingdings" panose="05000000000000000000" pitchFamily="2" charset="2"/>
              <a:buChar char="Ø"/>
            </a:pPr>
            <a:r>
              <a:rPr lang="fr-CA" sz="32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</a:rPr>
              <a:t>Cognitivisme</a:t>
            </a:r>
            <a:endParaRPr lang="en-CA" sz="3200" b="1" dirty="0">
              <a:solidFill>
                <a:schemeClr val="accent1">
                  <a:lumMod val="60000"/>
                  <a:lumOff val="40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4" name="Sous-titre 2">
            <a:extLst>
              <a:ext uri="{FF2B5EF4-FFF2-40B4-BE49-F238E27FC236}">
                <a16:creationId xmlns:a16="http://schemas.microsoft.com/office/drawing/2014/main" id="{2FC549AD-5982-4F86-B357-3D85AB631533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5926238" cy="63660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CA" sz="4800" b="1" dirty="0">
                <a:solidFill>
                  <a:srgbClr val="ED7D31"/>
                </a:solidFill>
                <a:latin typeface="Calibri" panose="020F0502020204030204" pitchFamily="34" charset="0"/>
              </a:rPr>
              <a:t>PSY 3503 </a:t>
            </a:r>
            <a:r>
              <a:rPr lang="fr-CA" sz="4800" b="1" dirty="0">
                <a:solidFill>
                  <a:srgbClr val="0070C0"/>
                </a:solidFill>
                <a:latin typeface="Calibri" panose="020F0502020204030204" pitchFamily="34" charset="0"/>
              </a:rPr>
              <a:t>– Lecture 1.2</a:t>
            </a:r>
            <a:endParaRPr lang="en-CA" sz="4800" b="1" dirty="0">
              <a:solidFill>
                <a:schemeClr val="accent1">
                  <a:lumMod val="40000"/>
                  <a:lumOff val="60000"/>
                </a:schemeClr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28979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2"/>
          <p:cNvSpPr txBox="1">
            <a:spLocks noChangeArrowheads="1"/>
          </p:cNvSpPr>
          <p:nvPr/>
        </p:nvSpPr>
        <p:spPr>
          <a:xfrm>
            <a:off x="0" y="0"/>
            <a:ext cx="9326880" cy="64008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CA" altLang="fr-FR" sz="2000" b="1" dirty="0">
                <a:latin typeface="Calibri" panose="020F0502020204030204" pitchFamily="34" charset="0"/>
              </a:rPr>
              <a:t>Historique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fr-CA" altLang="fr-FR" sz="1800" b="1" i="1" dirty="0">
                <a:latin typeface="Calibri" panose="020F0502020204030204" pitchFamily="34" charset="0"/>
              </a:rPr>
              <a:t>Philosophie de l’esprit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72FAE77-1DDE-4506-865D-3E5C5521B07E}"/>
              </a:ext>
            </a:extLst>
          </p:cNvPr>
          <p:cNvSpPr txBox="1">
            <a:spLocks/>
          </p:cNvSpPr>
          <p:nvPr/>
        </p:nvSpPr>
        <p:spPr>
          <a:xfrm>
            <a:off x="281936" y="640080"/>
            <a:ext cx="11910064" cy="6217920"/>
          </a:xfrm>
          <a:prstGeom prst="rect">
            <a:avLst/>
          </a:prstGeom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3600" b="1" u="sng" dirty="0">
                <a:ea typeface="ＭＳ Ｐゴシック" panose="020B0600070205080204" pitchFamily="34" charset="-128"/>
              </a:rPr>
              <a:t>Charles Darwin (1809-1882)</a:t>
            </a:r>
            <a:endParaRPr lang="fr-CA" altLang="en-US" sz="2800" b="1" dirty="0">
              <a:ea typeface="ＭＳ Ｐゴシック" panose="020B0600070205080204" pitchFamily="34" charset="-128"/>
            </a:endParaRPr>
          </a:p>
          <a:p>
            <a:pPr marL="514350" indent="-514350">
              <a:buFont typeface="Wingdings" panose="05000000000000000000" pitchFamily="2" charset="2"/>
              <a:buChar char="Ø"/>
            </a:pPr>
            <a:endParaRPr lang="fr-CA" altLang="en-US" sz="2800" b="1" dirty="0">
              <a:ea typeface="ＭＳ Ｐゴシック" panose="020B0600070205080204" pitchFamily="34" charset="-128"/>
            </a:endParaRPr>
          </a:p>
          <a:p>
            <a:pPr marL="514350" indent="-514350">
              <a:buFont typeface="Wingdings" panose="05000000000000000000" pitchFamily="2" charset="2"/>
              <a:buChar char="q"/>
            </a:pPr>
            <a:r>
              <a:rPr lang="fr-CA" altLang="en-US" sz="3200" b="1" dirty="0">
                <a:solidFill>
                  <a:srgbClr val="00CC00"/>
                </a:solidFill>
                <a:ea typeface="ＭＳ Ｐゴシック" panose="020B0600070205080204" pitchFamily="34" charset="-128"/>
              </a:rPr>
              <a:t>Théorie de la sélection naturelle</a:t>
            </a:r>
            <a:r>
              <a:rPr lang="fr-CA" altLang="en-US" sz="3200" b="1" dirty="0">
                <a:ea typeface="ＭＳ Ｐゴシック" panose="020B0600070205080204" pitchFamily="34" charset="-128"/>
              </a:rPr>
              <a:t>: mécanisme permettant l’évolution.</a:t>
            </a:r>
          </a:p>
          <a:p>
            <a:pPr marL="971550" lvl="1" indent="-514350">
              <a:buFont typeface="Wingdings" panose="05000000000000000000" pitchFamily="2" charset="2"/>
              <a:buChar char="Ø"/>
            </a:pPr>
            <a:endParaRPr lang="fr-CA" altLang="en-US" sz="2800" b="1" dirty="0">
              <a:ea typeface="ＭＳ Ｐゴシック" panose="020B0600070205080204" pitchFamily="34" charset="-128"/>
            </a:endParaRPr>
          </a:p>
          <a:p>
            <a:pPr marL="971550" lvl="1" indent="-514350">
              <a:buFont typeface="Wingdings" panose="05000000000000000000" pitchFamily="2" charset="2"/>
              <a:buChar char="Ø"/>
            </a:pPr>
            <a:r>
              <a:rPr lang="fr-CA" altLang="en-US" sz="2800" b="1" dirty="0">
                <a:ea typeface="ＭＳ Ｐゴシック" panose="020B0600070205080204" pitchFamily="34" charset="-128"/>
              </a:rPr>
              <a:t>Trois critères pour qu’un trait contribue </a:t>
            </a:r>
            <a:br>
              <a:rPr lang="fr-CA" altLang="en-US" sz="2800" b="1" dirty="0">
                <a:ea typeface="ＭＳ Ｐゴシック" panose="020B0600070205080204" pitchFamily="34" charset="-128"/>
              </a:rPr>
            </a:br>
            <a:r>
              <a:rPr lang="fr-CA" altLang="en-US" sz="2800" b="1" dirty="0">
                <a:ea typeface="ＭＳ Ｐゴシック" panose="020B0600070205080204" pitchFamily="34" charset="-128"/>
              </a:rPr>
              <a:t>à l’évolution d’une espèce.</a:t>
            </a:r>
          </a:p>
          <a:p>
            <a:pPr marL="971550" lvl="1" indent="-514350">
              <a:buFont typeface="Wingdings" panose="05000000000000000000" pitchFamily="2" charset="2"/>
              <a:buChar char="Ø"/>
            </a:pPr>
            <a:r>
              <a:rPr lang="fr-CA" altLang="en-US" sz="2800" b="1" dirty="0">
                <a:ea typeface="ＭＳ Ｐゴシック" panose="020B0600070205080204" pitchFamily="34" charset="-128"/>
              </a:rPr>
              <a:t>Le trait doit…</a:t>
            </a:r>
          </a:p>
          <a:p>
            <a:pPr marL="971550" lvl="1" indent="-514350">
              <a:buFont typeface="Wingdings" panose="05000000000000000000" pitchFamily="2" charset="2"/>
              <a:buChar char="Ø"/>
            </a:pPr>
            <a:endParaRPr lang="fr-CA" altLang="en-US" sz="2800" b="1" dirty="0">
              <a:ea typeface="ＭＳ Ｐゴシック" panose="020B0600070205080204" pitchFamily="34" charset="-128"/>
            </a:endParaRPr>
          </a:p>
          <a:p>
            <a:pPr marL="1428750" lvl="2" indent="-514350">
              <a:buFont typeface="+mj-lt"/>
              <a:buAutoNum type="arabicPeriod"/>
            </a:pPr>
            <a:r>
              <a:rPr lang="fr-CA" altLang="en-US" sz="2800" b="1" dirty="0">
                <a:ea typeface="ＭＳ Ｐゴシック" panose="020B0600070205080204" pitchFamily="34" charset="-128"/>
              </a:rPr>
              <a:t>…être héréditaire;</a:t>
            </a:r>
          </a:p>
          <a:p>
            <a:pPr marL="1428750" lvl="2" indent="-514350">
              <a:buFont typeface="+mj-lt"/>
              <a:buAutoNum type="arabicPeriod"/>
            </a:pPr>
            <a:r>
              <a:rPr lang="fr-CA" altLang="en-US" sz="2800" b="1" dirty="0">
                <a:ea typeface="ＭＳ Ｐゴシック" panose="020B0600070205080204" pitchFamily="34" charset="-128"/>
              </a:rPr>
              <a:t>…être variable;</a:t>
            </a:r>
          </a:p>
          <a:p>
            <a:pPr marL="1428750" lvl="2" indent="-514350">
              <a:buFont typeface="+mj-lt"/>
              <a:buAutoNum type="arabicPeriod"/>
            </a:pPr>
            <a:r>
              <a:rPr lang="fr-CA" altLang="en-US" sz="2800" b="1" dirty="0">
                <a:ea typeface="ＭＳ Ｐゴシック" panose="020B0600070205080204" pitchFamily="34" charset="-128"/>
              </a:rPr>
              <a:t>…augmenter la probabilité de reproduction.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34F79D4-85F5-483A-9C85-9C2FE5CA0E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8561" y="2154031"/>
            <a:ext cx="3381503" cy="4330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0314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2"/>
          <p:cNvSpPr txBox="1">
            <a:spLocks noChangeArrowheads="1"/>
          </p:cNvSpPr>
          <p:nvPr/>
        </p:nvSpPr>
        <p:spPr>
          <a:xfrm>
            <a:off x="0" y="0"/>
            <a:ext cx="9326880" cy="64008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CA" altLang="fr-FR" sz="2000" b="1" dirty="0">
                <a:latin typeface="Calibri" panose="020F0502020204030204" pitchFamily="34" charset="0"/>
              </a:rPr>
              <a:t>Historique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fr-CA" altLang="fr-FR" sz="1800" b="1" i="1" dirty="0">
                <a:latin typeface="Calibri" panose="020F0502020204030204" pitchFamily="34" charset="0"/>
              </a:rPr>
              <a:t>Évolution et sélection naturelle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fr-CA" altLang="fr-FR" sz="1800" b="1" i="1" dirty="0">
              <a:latin typeface="Calibri" panose="020F050202020403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72FAE77-1DDE-4506-865D-3E5C5521B07E}"/>
              </a:ext>
            </a:extLst>
          </p:cNvPr>
          <p:cNvSpPr txBox="1">
            <a:spLocks/>
          </p:cNvSpPr>
          <p:nvPr/>
        </p:nvSpPr>
        <p:spPr>
          <a:xfrm>
            <a:off x="281936" y="640080"/>
            <a:ext cx="11910064" cy="6217920"/>
          </a:xfrm>
          <a:prstGeom prst="rect">
            <a:avLst/>
          </a:prstGeom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3600" b="1" u="sng" dirty="0">
                <a:ea typeface="ＭＳ Ｐゴシック" panose="020B0600070205080204" pitchFamily="34" charset="-128"/>
              </a:rPr>
              <a:t>Charles Darwin (1809-1882)</a:t>
            </a:r>
            <a:endParaRPr lang="fr-CA" altLang="en-US" sz="2800" b="1" dirty="0">
              <a:ea typeface="ＭＳ Ｐゴシック" panose="020B0600070205080204" pitchFamily="34" charset="-128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34F79D4-85F5-483A-9C85-9C2FE5CA0E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8561" y="1069396"/>
            <a:ext cx="3381503" cy="4330099"/>
          </a:xfrm>
          <a:prstGeom prst="rect">
            <a:avLst/>
          </a:prstGeom>
        </p:spPr>
      </p:pic>
      <p:pic>
        <p:nvPicPr>
          <p:cNvPr id="5" name="Picture 9" descr="D:\Worth Work 2013\Gluck\Gluck Lecture Slide Images\2e Hi Res Artwork\CH01\Gluck_fig_01_03.jpg">
            <a:extLst>
              <a:ext uri="{FF2B5EF4-FFF2-40B4-BE49-F238E27FC236}">
                <a16:creationId xmlns:a16="http://schemas.microsoft.com/office/drawing/2014/main" id="{CCA96159-31A4-4941-B72C-A31B398F80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181" y="2103167"/>
            <a:ext cx="4216733" cy="32922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34CC5C20-9A4A-4D6E-BC84-3DE2BCB7652F}"/>
              </a:ext>
            </a:extLst>
          </p:cNvPr>
          <p:cNvSpPr txBox="1">
            <a:spLocks/>
          </p:cNvSpPr>
          <p:nvPr/>
        </p:nvSpPr>
        <p:spPr>
          <a:xfrm>
            <a:off x="3264050" y="1462602"/>
            <a:ext cx="2282398" cy="641050"/>
          </a:xfrm>
          <a:prstGeom prst="rect">
            <a:avLst/>
          </a:prstGeom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A" altLang="en-US" sz="3600" b="1" dirty="0" err="1">
                <a:ea typeface="ＭＳ Ｐゴシック" panose="020B0600070205080204" pitchFamily="34" charset="-128"/>
              </a:rPr>
              <a:t>Fringilidés</a:t>
            </a:r>
            <a:endParaRPr lang="fr-CA" altLang="en-US" sz="2800" b="1" dirty="0">
              <a:ea typeface="ＭＳ Ｐゴシック" panose="020B0600070205080204" pitchFamily="34" charset="-128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A71E5A1-C2AF-4231-9E33-5571D55F9ED5}"/>
              </a:ext>
            </a:extLst>
          </p:cNvPr>
          <p:cNvSpPr txBox="1">
            <a:spLocks/>
          </p:cNvSpPr>
          <p:nvPr/>
        </p:nvSpPr>
        <p:spPr>
          <a:xfrm>
            <a:off x="0" y="6006409"/>
            <a:ext cx="7112000" cy="767020"/>
          </a:xfrm>
          <a:prstGeom prst="rect">
            <a:avLst/>
          </a:prstGeom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Wingdings" panose="05000000000000000000" pitchFamily="2" charset="2"/>
              <a:buChar char="ü"/>
            </a:pPr>
            <a:r>
              <a:rPr lang="fr-CA" altLang="en-US" sz="3600" b="1" dirty="0">
                <a:ea typeface="ＭＳ Ｐゴシック" panose="020B0600070205080204" pitchFamily="34" charset="-128"/>
              </a:rPr>
              <a:t>14 espèces su 14 îles différentes</a:t>
            </a:r>
            <a:endParaRPr lang="fr-CA" altLang="en-US" sz="2800" b="1" dirty="0">
              <a:ea typeface="ＭＳ Ｐゴシック" panose="020B0600070205080204" pitchFamily="34" charset="-128"/>
            </a:endParaRPr>
          </a:p>
        </p:txBody>
      </p:sp>
      <p:pic>
        <p:nvPicPr>
          <p:cNvPr id="14338" name="Picture 2" descr="http://www.oneworldprojects.net/images/database/8561-Tagua-Nuts-Whole-Naya-Nayon-Ecuador-Fair-Trade.jpg">
            <a:extLst>
              <a:ext uri="{FF2B5EF4-FFF2-40B4-BE49-F238E27FC236}">
                <a16:creationId xmlns:a16="http://schemas.microsoft.com/office/drawing/2014/main" id="{1E1422B7-2423-45D7-8D52-1E7C0D4D54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56" y="2190423"/>
            <a:ext cx="1549759" cy="1549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rrow: U-Turn 2">
            <a:extLst>
              <a:ext uri="{FF2B5EF4-FFF2-40B4-BE49-F238E27FC236}">
                <a16:creationId xmlns:a16="http://schemas.microsoft.com/office/drawing/2014/main" id="{FF790849-E25D-43B1-A359-386F7E40DF51}"/>
              </a:ext>
            </a:extLst>
          </p:cNvPr>
          <p:cNvSpPr/>
          <p:nvPr/>
        </p:nvSpPr>
        <p:spPr>
          <a:xfrm>
            <a:off x="918856" y="1502216"/>
            <a:ext cx="1549759" cy="767020"/>
          </a:xfrm>
          <a:prstGeom prst="utur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pic>
        <p:nvPicPr>
          <p:cNvPr id="14340" name="Picture 4" descr="https://s3.amazonaws.com/gs-geo-images/23547641-3267-4a3b-a45c-d07b70b8c4e6_l.jpg">
            <a:extLst>
              <a:ext uri="{FF2B5EF4-FFF2-40B4-BE49-F238E27FC236}">
                <a16:creationId xmlns:a16="http://schemas.microsoft.com/office/drawing/2014/main" id="{38DECC8D-34F7-49F3-BDCB-7B6E8D08C0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1194" y="3505743"/>
            <a:ext cx="1750064" cy="1397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Arrow: U-Turn 10">
            <a:extLst>
              <a:ext uri="{FF2B5EF4-FFF2-40B4-BE49-F238E27FC236}">
                <a16:creationId xmlns:a16="http://schemas.microsoft.com/office/drawing/2014/main" id="{23F9BC58-F131-4AAE-B69A-1CA3F55140CA}"/>
              </a:ext>
            </a:extLst>
          </p:cNvPr>
          <p:cNvSpPr/>
          <p:nvPr/>
        </p:nvSpPr>
        <p:spPr>
          <a:xfrm rot="10800000">
            <a:off x="4887285" y="5137499"/>
            <a:ext cx="1549759" cy="647544"/>
          </a:xfrm>
          <a:prstGeom prst="uturnArrow">
            <a:avLst>
              <a:gd name="adj1" fmla="val 25000"/>
              <a:gd name="adj2" fmla="val 25000"/>
              <a:gd name="adj3" fmla="val 25000"/>
              <a:gd name="adj4" fmla="val 43750"/>
              <a:gd name="adj5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57055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3"/>
          <p:cNvSpPr txBox="1">
            <a:spLocks noChangeArrowheads="1"/>
          </p:cNvSpPr>
          <p:nvPr/>
        </p:nvSpPr>
        <p:spPr>
          <a:xfrm>
            <a:off x="0" y="671546"/>
            <a:ext cx="12192000" cy="618645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Wingdings 2" charset="2"/>
              <a:buChar char="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Wingdings 2" charset="2"/>
              <a:buChar char="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Wingdings 2" charset="2"/>
              <a:buChar char="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Wingdings 2" charset="2"/>
              <a:buChar char="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Wingdings 2" charset="2"/>
              <a:buChar char="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SzPct val="101000"/>
              <a:buFont typeface="Courier New" pitchFamily="49" charset="0"/>
              <a:buChar char="o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Courier New" pitchFamily="49" charset="0"/>
              <a:buChar char="o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Courier New" pitchFamily="49" charset="0"/>
              <a:buChar char="o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Courier New" pitchFamily="49" charset="0"/>
              <a:buChar char="o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fr-CA" sz="2800" b="1" dirty="0">
                <a:solidFill>
                  <a:srgbClr val="0070C0"/>
                </a:solidFill>
                <a:latin typeface="Calibri" panose="020F0502020204030204" pitchFamily="34" charset="0"/>
              </a:rPr>
              <a:t>À quel point nos comportements et habiletés…</a:t>
            </a:r>
          </a:p>
          <a:p>
            <a:pPr marL="914400" lvl="1" indent="-514350">
              <a:buFont typeface="Wingdings" panose="05000000000000000000" pitchFamily="2" charset="2"/>
              <a:buChar char="Ø"/>
            </a:pPr>
            <a:r>
              <a:rPr lang="fr-CA" sz="2800" b="1" dirty="0">
                <a:solidFill>
                  <a:srgbClr val="0070C0"/>
                </a:solidFill>
                <a:latin typeface="Calibri" panose="020F0502020204030204" pitchFamily="34" charset="0"/>
              </a:rPr>
              <a:t>…sont déterminés par notre héritage biologique?</a:t>
            </a:r>
          </a:p>
          <a:p>
            <a:pPr marL="914400" lvl="1" indent="-514350">
              <a:buFont typeface="Wingdings" panose="05000000000000000000" pitchFamily="2" charset="2"/>
              <a:buChar char="Ø"/>
            </a:pPr>
            <a:r>
              <a:rPr lang="fr-CA" sz="2800" b="1" dirty="0">
                <a:solidFill>
                  <a:srgbClr val="0070C0"/>
                </a:solidFill>
                <a:latin typeface="Calibri" panose="020F0502020204030204" pitchFamily="34" charset="0"/>
              </a:rPr>
              <a:t>…sont façonnés par nos expériences de vie? </a:t>
            </a:r>
          </a:p>
          <a:p>
            <a:pPr marL="514350" indent="-514350">
              <a:buFont typeface="+mj-lt"/>
              <a:buAutoNum type="arabicPeriod"/>
            </a:pPr>
            <a:r>
              <a:rPr lang="fr-CA" sz="2800" b="1" dirty="0">
                <a:solidFill>
                  <a:srgbClr val="ED7D31"/>
                </a:solidFill>
                <a:latin typeface="Calibri" panose="020F0502020204030204" pitchFamily="34" charset="0"/>
              </a:rPr>
              <a:t>Comment apprenons-nous à associer deux sensations/idées?</a:t>
            </a:r>
          </a:p>
          <a:p>
            <a:pPr marL="514350" indent="-514350">
              <a:buFont typeface="+mj-lt"/>
              <a:buAutoNum type="arabicPeriod"/>
            </a:pPr>
            <a:r>
              <a:rPr lang="fr-CA" sz="2800" b="1" dirty="0">
                <a:solidFill>
                  <a:srgbClr val="00CC00"/>
                </a:solidFill>
                <a:latin typeface="Calibri" panose="020F0502020204030204" pitchFamily="34" charset="0"/>
              </a:rPr>
              <a:t>Est-ce que l’étude psychologique de l’esprit peut être réalisée à travers une étude scientifique rigoureuse?</a:t>
            </a:r>
          </a:p>
          <a:p>
            <a:pPr marL="914400" lvl="1" indent="-514350">
              <a:buFont typeface="Wingdings" panose="05000000000000000000" pitchFamily="2" charset="2"/>
              <a:buChar char="Ø"/>
            </a:pPr>
            <a:r>
              <a:rPr lang="fr-CA" sz="2800" b="1" dirty="0">
                <a:solidFill>
                  <a:srgbClr val="00CC00"/>
                </a:solidFill>
                <a:latin typeface="Calibri" panose="020F0502020204030204" pitchFamily="34" charset="0"/>
              </a:rPr>
              <a:t>Si oui, existe-t-il des principes universels d’apprentissage et de mémoire qui pourraient être exprimées comme des lois fondamentales décrites par des équations mathématiques?</a:t>
            </a:r>
          </a:p>
          <a:p>
            <a:pPr marL="514350" indent="-514350">
              <a:buFont typeface="+mj-lt"/>
              <a:buAutoNum type="arabicPeriod"/>
            </a:pPr>
            <a:r>
              <a:rPr lang="fr-CA" sz="2800" b="1" dirty="0">
                <a:solidFill>
                  <a:srgbClr val="7030A0"/>
                </a:solidFill>
                <a:latin typeface="Calibri" panose="020F0502020204030204" pitchFamily="34" charset="0"/>
              </a:rPr>
              <a:t>En tant qu’êtres humains, qu’avons-nous en commun avec les animaux?</a:t>
            </a:r>
          </a:p>
          <a:p>
            <a:pPr marL="914400" lvl="1" indent="-514350">
              <a:buFont typeface="Wingdings" panose="05000000000000000000" pitchFamily="2" charset="2"/>
              <a:buChar char="Ø"/>
            </a:pPr>
            <a:r>
              <a:rPr lang="fr-CA" sz="2800" b="1" dirty="0">
                <a:solidFill>
                  <a:srgbClr val="7030A0"/>
                </a:solidFill>
                <a:latin typeface="Calibri" panose="020F0502020204030204" pitchFamily="34" charset="0"/>
              </a:rPr>
              <a:t>En quoi sommes-nous différents?</a:t>
            </a:r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>
          <a:xfrm>
            <a:off x="0" y="0"/>
            <a:ext cx="9326880" cy="64008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CA" altLang="fr-FR" sz="2000" b="1" dirty="0">
                <a:latin typeface="Calibri" panose="020F0502020204030204" pitchFamily="34" charset="0"/>
              </a:rPr>
              <a:t>Historique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fr-CA" altLang="fr-FR" sz="1800" b="1" i="1" dirty="0">
                <a:latin typeface="Calibri" panose="020F0502020204030204" pitchFamily="34" charset="0"/>
              </a:rPr>
              <a:t>Fil conducteur</a:t>
            </a:r>
          </a:p>
        </p:txBody>
      </p:sp>
    </p:spTree>
    <p:extLst>
      <p:ext uri="{BB962C8B-B14F-4D97-AF65-F5344CB8AC3E}">
        <p14:creationId xmlns:p14="http://schemas.microsoft.com/office/powerpoint/2010/main" val="50949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2"/>
          <p:cNvSpPr txBox="1">
            <a:spLocks noChangeArrowheads="1"/>
          </p:cNvSpPr>
          <p:nvPr/>
        </p:nvSpPr>
        <p:spPr>
          <a:xfrm>
            <a:off x="0" y="0"/>
            <a:ext cx="9326880" cy="64008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CA" altLang="fr-FR" sz="2000" b="1" dirty="0">
                <a:latin typeface="Calibri" panose="020F0502020204030204" pitchFamily="34" charset="0"/>
              </a:rPr>
              <a:t>Historique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fr-CA" altLang="fr-FR" sz="1800" b="1" i="1" dirty="0">
                <a:latin typeface="Calibri" panose="020F0502020204030204" pitchFamily="34" charset="0"/>
              </a:rPr>
              <a:t>Évolution et sélection naturelle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72FAE77-1DDE-4506-865D-3E5C5521B07E}"/>
              </a:ext>
            </a:extLst>
          </p:cNvPr>
          <p:cNvSpPr txBox="1">
            <a:spLocks/>
          </p:cNvSpPr>
          <p:nvPr/>
        </p:nvSpPr>
        <p:spPr>
          <a:xfrm>
            <a:off x="281936" y="640080"/>
            <a:ext cx="7850387" cy="6217920"/>
          </a:xfrm>
          <a:prstGeom prst="rect">
            <a:avLst/>
          </a:prstGeom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3600" b="1" u="sng" dirty="0">
                <a:ea typeface="ＭＳ Ｐゴシック" panose="020B0600070205080204" pitchFamily="34" charset="-128"/>
              </a:rPr>
              <a:t>Charles Darwin (1809-1882)</a:t>
            </a:r>
            <a:endParaRPr lang="fr-CA" altLang="en-US" sz="2800" b="1" dirty="0">
              <a:ea typeface="ＭＳ Ｐゴシック" panose="020B0600070205080204" pitchFamily="34" charset="-128"/>
            </a:endParaRPr>
          </a:p>
          <a:p>
            <a:pPr marL="514350" indent="-514350">
              <a:buFont typeface="Wingdings" panose="05000000000000000000" pitchFamily="2" charset="2"/>
              <a:buChar char="Ø"/>
            </a:pPr>
            <a:endParaRPr lang="fr-CA" altLang="en-US" sz="2000" b="1" dirty="0">
              <a:ea typeface="ＭＳ Ｐゴシック" panose="020B0600070205080204" pitchFamily="34" charset="-128"/>
            </a:endParaRPr>
          </a:p>
          <a:p>
            <a:pPr marL="514350" indent="-514350">
              <a:buFont typeface="Wingdings" panose="05000000000000000000" pitchFamily="2" charset="2"/>
              <a:buChar char="q"/>
            </a:pPr>
            <a:r>
              <a:rPr lang="fr-CA" altLang="en-US" sz="3200" b="1" dirty="0">
                <a:solidFill>
                  <a:srgbClr val="00CC00"/>
                </a:solidFill>
                <a:ea typeface="ＭＳ Ｐゴシック" panose="020B0600070205080204" pitchFamily="34" charset="-128"/>
              </a:rPr>
              <a:t>Théorie de la sélection naturelle</a:t>
            </a:r>
            <a:r>
              <a:rPr lang="fr-CA" altLang="en-US" sz="3200" b="1" dirty="0">
                <a:ea typeface="ＭＳ Ｐゴシック" panose="020B0600070205080204" pitchFamily="34" charset="-128"/>
              </a:rPr>
              <a:t>: mécanisme permettant l’évolution.</a:t>
            </a:r>
          </a:p>
          <a:p>
            <a:pPr lvl="2"/>
            <a:endParaRPr lang="fr-CA" altLang="en-US" sz="2000" b="1" dirty="0">
              <a:ea typeface="ＭＳ Ｐゴシック" panose="020B0600070205080204" pitchFamily="34" charset="-128"/>
            </a:endParaRPr>
          </a:p>
          <a:p>
            <a:pPr marL="971550" lvl="1" indent="-514350">
              <a:buFont typeface="Wingdings" panose="05000000000000000000" pitchFamily="2" charset="2"/>
              <a:buChar char="Ø"/>
            </a:pPr>
            <a:r>
              <a:rPr lang="fr-CA" altLang="en-US" sz="2800" b="1" dirty="0">
                <a:ea typeface="ＭＳ Ｐゴシック" panose="020B0600070205080204" pitchFamily="34" charset="-128"/>
              </a:rPr>
              <a:t>Darwin a argumenté que cela s’appliquait tant aux traits physiques, qu’aux </a:t>
            </a:r>
            <a:br>
              <a:rPr lang="fr-CA" altLang="en-US" sz="2800" b="1" dirty="0">
                <a:ea typeface="ＭＳ Ｐゴシック" panose="020B0600070205080204" pitchFamily="34" charset="-128"/>
              </a:rPr>
            </a:br>
            <a:r>
              <a:rPr lang="fr-CA" altLang="en-US" sz="2800" b="1" dirty="0">
                <a:ea typeface="ＭＳ Ｐゴシック" panose="020B0600070205080204" pitchFamily="34" charset="-128"/>
              </a:rPr>
              <a:t>traits comportementaux.</a:t>
            </a:r>
          </a:p>
          <a:p>
            <a:pPr marL="971550" lvl="1" indent="-514350">
              <a:buFont typeface="Wingdings" panose="05000000000000000000" pitchFamily="2" charset="2"/>
              <a:buChar char="Ø"/>
            </a:pPr>
            <a:endParaRPr lang="fr-CA" altLang="en-US" sz="2000" b="1" dirty="0">
              <a:ea typeface="ＭＳ Ｐゴシック" panose="020B0600070205080204" pitchFamily="34" charset="-128"/>
            </a:endParaRPr>
          </a:p>
          <a:p>
            <a:pPr marL="1428750" lvl="2" indent="-514350">
              <a:buFont typeface="Wingdings" panose="05000000000000000000" pitchFamily="2" charset="2"/>
              <a:buChar char="Ø"/>
            </a:pPr>
            <a:r>
              <a:rPr lang="fr-CA" altLang="en-US" sz="2800" b="1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Le comportement appris Ne peut PAS</a:t>
            </a:r>
            <a:br>
              <a:rPr lang="fr-CA" altLang="en-US" sz="2800" b="1" dirty="0">
                <a:solidFill>
                  <a:srgbClr val="FF0000"/>
                </a:solidFill>
                <a:ea typeface="ＭＳ Ｐゴシック" panose="020B0600070205080204" pitchFamily="34" charset="-128"/>
              </a:rPr>
            </a:br>
            <a:r>
              <a:rPr lang="fr-CA" altLang="en-US" sz="2800" b="1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être transmis à la génération future.</a:t>
            </a:r>
          </a:p>
          <a:p>
            <a:pPr marL="1428750" lvl="2" indent="-514350">
              <a:buFont typeface="Wingdings" panose="05000000000000000000" pitchFamily="2" charset="2"/>
              <a:buChar char="Ø"/>
            </a:pPr>
            <a:endParaRPr lang="fr-CA" altLang="en-US" sz="2000" b="1" dirty="0">
              <a:ea typeface="ＭＳ Ｐゴシック" panose="020B0600070205080204" pitchFamily="34" charset="-128"/>
            </a:endParaRPr>
          </a:p>
          <a:p>
            <a:pPr marL="1428750" lvl="2" indent="-514350">
              <a:buFont typeface="Wingdings" panose="05000000000000000000" pitchFamily="2" charset="2"/>
              <a:buChar char="Ø"/>
            </a:pPr>
            <a:r>
              <a:rPr lang="fr-CA" altLang="en-US" sz="2800" b="1" dirty="0">
                <a:solidFill>
                  <a:srgbClr val="00CC00"/>
                </a:solidFill>
                <a:ea typeface="ＭＳ Ｐゴシック" panose="020B0600070205080204" pitchFamily="34" charset="-128"/>
              </a:rPr>
              <a:t>La </a:t>
            </a:r>
            <a:r>
              <a:rPr lang="fr-CA" altLang="en-US" sz="2800" b="1" u="sng" dirty="0">
                <a:solidFill>
                  <a:srgbClr val="00CC00"/>
                </a:solidFill>
                <a:ea typeface="ＭＳ Ｐゴシック" panose="020B0600070205080204" pitchFamily="34" charset="-128"/>
              </a:rPr>
              <a:t>capacité</a:t>
            </a:r>
            <a:r>
              <a:rPr lang="fr-CA" altLang="en-US" sz="2800" b="1" dirty="0">
                <a:solidFill>
                  <a:srgbClr val="00CC00"/>
                </a:solidFill>
                <a:ea typeface="ＭＳ Ｐゴシック" panose="020B0600070205080204" pitchFamily="34" charset="-128"/>
              </a:rPr>
              <a:t> à effectuer certains </a:t>
            </a:r>
            <a:br>
              <a:rPr lang="fr-CA" altLang="en-US" sz="2800" b="1" dirty="0">
                <a:solidFill>
                  <a:srgbClr val="00CC00"/>
                </a:solidFill>
                <a:ea typeface="ＭＳ Ｐゴシック" panose="020B0600070205080204" pitchFamily="34" charset="-128"/>
              </a:rPr>
            </a:br>
            <a:r>
              <a:rPr lang="fr-CA" altLang="en-US" sz="2800" b="1" dirty="0">
                <a:solidFill>
                  <a:srgbClr val="00CC00"/>
                </a:solidFill>
                <a:ea typeface="ＭＳ Ｐゴシック" panose="020B0600070205080204" pitchFamily="34" charset="-128"/>
              </a:rPr>
              <a:t>apprentissages est transmise</a:t>
            </a:r>
            <a:br>
              <a:rPr lang="fr-CA" altLang="en-US" sz="2800" b="1" dirty="0">
                <a:solidFill>
                  <a:srgbClr val="00CC00"/>
                </a:solidFill>
                <a:ea typeface="ＭＳ Ｐゴシック" panose="020B0600070205080204" pitchFamily="34" charset="-128"/>
              </a:rPr>
            </a:br>
            <a:r>
              <a:rPr lang="fr-CA" altLang="en-US" sz="2800" b="1" dirty="0">
                <a:solidFill>
                  <a:srgbClr val="00CC00"/>
                </a:solidFill>
                <a:ea typeface="ＭＳ Ｐゴシック" panose="020B0600070205080204" pitchFamily="34" charset="-128"/>
              </a:rPr>
              <a:t>à la générations future.</a:t>
            </a:r>
          </a:p>
          <a:p>
            <a:pPr marL="1428750" lvl="2" indent="-514350">
              <a:buFont typeface="+mj-lt"/>
              <a:buAutoNum type="arabicPeriod"/>
            </a:pPr>
            <a:endParaRPr lang="fr-CA" altLang="en-US" sz="2800" b="1" dirty="0">
              <a:ea typeface="ＭＳ Ｐゴシック" panose="020B0600070205080204" pitchFamily="34" charset="-128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34F79D4-85F5-483A-9C85-9C2FE5CA0E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6836" y="1453641"/>
            <a:ext cx="2298480" cy="2943262"/>
          </a:xfrm>
          <a:prstGeom prst="rect">
            <a:avLst/>
          </a:prstGeom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6258448A-8ED0-4AA1-88B1-85B206746138}"/>
              </a:ext>
            </a:extLst>
          </p:cNvPr>
          <p:cNvSpPr/>
          <p:nvPr/>
        </p:nvSpPr>
        <p:spPr>
          <a:xfrm>
            <a:off x="6508133" y="5692627"/>
            <a:ext cx="1361872" cy="525293"/>
          </a:xfrm>
          <a:prstGeom prst="rightArrow">
            <a:avLst/>
          </a:prstGeom>
          <a:solidFill>
            <a:srgbClr val="00C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BE0A39-DBF3-4835-90C9-DECCAC597776}"/>
              </a:ext>
            </a:extLst>
          </p:cNvPr>
          <p:cNvSpPr txBox="1"/>
          <p:nvPr/>
        </p:nvSpPr>
        <p:spPr>
          <a:xfrm>
            <a:off x="7642290" y="5478219"/>
            <a:ext cx="336917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2800" b="1" i="1" dirty="0">
                <a:solidFill>
                  <a:srgbClr val="00CC00"/>
                </a:solidFill>
              </a:rPr>
              <a:t>psychologie évolutionniste</a:t>
            </a:r>
            <a:endParaRPr lang="en-CA" sz="2800" b="1" i="1" dirty="0">
              <a:solidFill>
                <a:srgbClr val="00CC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1429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2"/>
          <p:cNvSpPr txBox="1">
            <a:spLocks noChangeArrowheads="1"/>
          </p:cNvSpPr>
          <p:nvPr/>
        </p:nvSpPr>
        <p:spPr>
          <a:xfrm>
            <a:off x="0" y="0"/>
            <a:ext cx="9326880" cy="64008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CA" altLang="fr-FR" sz="2000" b="1" dirty="0">
                <a:latin typeface="Calibri" panose="020F0502020204030204" pitchFamily="34" charset="0"/>
              </a:rPr>
              <a:t>Historique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fr-CA" altLang="fr-FR" sz="1800" b="1" i="1" dirty="0">
                <a:latin typeface="Calibri" panose="020F0502020204030204" pitchFamily="34" charset="0"/>
              </a:rPr>
              <a:t>Évolution et sélection naturelle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72FAE77-1DDE-4506-865D-3E5C5521B07E}"/>
              </a:ext>
            </a:extLst>
          </p:cNvPr>
          <p:cNvSpPr txBox="1">
            <a:spLocks/>
          </p:cNvSpPr>
          <p:nvPr/>
        </p:nvSpPr>
        <p:spPr>
          <a:xfrm>
            <a:off x="281936" y="640080"/>
            <a:ext cx="7922264" cy="6217920"/>
          </a:xfrm>
          <a:prstGeom prst="rect">
            <a:avLst/>
          </a:prstGeom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3200" dirty="0">
                <a:latin typeface="Calibri (body)"/>
                <a:ea typeface="ＭＳ Ｐゴシック" panose="020B0600070205080204" pitchFamily="34" charset="-128"/>
              </a:rPr>
              <a:t>La </a:t>
            </a:r>
            <a:r>
              <a:rPr lang="en-US" altLang="en-US" sz="3200" dirty="0" err="1">
                <a:latin typeface="Calibri (body)"/>
                <a:ea typeface="ＭＳ Ｐゴシック" panose="020B0600070205080204" pitchFamily="34" charset="-128"/>
              </a:rPr>
              <a:t>famille</a:t>
            </a:r>
            <a:r>
              <a:rPr lang="en-US" altLang="en-US" sz="3200" dirty="0">
                <a:latin typeface="Calibri (body)"/>
                <a:ea typeface="ＭＳ Ｐゴシック" panose="020B0600070205080204" pitchFamily="34" charset="-128"/>
              </a:rPr>
              <a:t> Darwin a </a:t>
            </a:r>
            <a:r>
              <a:rPr lang="en-US" altLang="en-US" sz="3200" dirty="0" err="1">
                <a:latin typeface="Calibri (body)"/>
                <a:ea typeface="ＭＳ Ｐゴシック" panose="020B0600070205080204" pitchFamily="34" charset="-128"/>
              </a:rPr>
              <a:t>joué</a:t>
            </a:r>
            <a:r>
              <a:rPr lang="en-US" altLang="en-US" sz="3200" dirty="0">
                <a:latin typeface="Calibri (body)"/>
                <a:ea typeface="ＭＳ Ｐゴシック" panose="020B0600070205080204" pitchFamily="34" charset="-128"/>
              </a:rPr>
              <a:t> un </a:t>
            </a:r>
            <a:r>
              <a:rPr lang="en-US" altLang="en-US" sz="3200" dirty="0" err="1">
                <a:latin typeface="Calibri (body)"/>
                <a:ea typeface="ＭＳ Ｐゴシック" panose="020B0600070205080204" pitchFamily="34" charset="-128"/>
              </a:rPr>
              <a:t>rôle</a:t>
            </a:r>
            <a:r>
              <a:rPr lang="en-US" altLang="en-US" sz="3200" dirty="0">
                <a:latin typeface="Calibri (body)"/>
                <a:ea typeface="ＭＳ Ｐゴシック" panose="020B0600070205080204" pitchFamily="34" charset="-128"/>
              </a:rPr>
              <a:t> important pour l</a:t>
            </a:r>
            <a:r>
              <a:rPr lang="ja-JP" altLang="en-US" sz="3200" dirty="0">
                <a:latin typeface="Calibri (body)"/>
              </a:rPr>
              <a:t>’</a:t>
            </a:r>
            <a:r>
              <a:rPr lang="en-US" altLang="ja-JP" sz="3200" dirty="0" err="1">
                <a:latin typeface="Calibri (body)"/>
              </a:rPr>
              <a:t>avancement</a:t>
            </a:r>
            <a:r>
              <a:rPr lang="en-US" altLang="ja-JP" sz="3200" dirty="0">
                <a:latin typeface="Calibri (body)"/>
              </a:rPr>
              <a:t> de la </a:t>
            </a:r>
            <a:r>
              <a:rPr lang="en-US" altLang="ja-JP" sz="3200" dirty="0" err="1">
                <a:latin typeface="Calibri (body)"/>
              </a:rPr>
              <a:t>théorie</a:t>
            </a:r>
            <a:r>
              <a:rPr lang="en-US" altLang="ja-JP" sz="3200" dirty="0">
                <a:latin typeface="Calibri (body)"/>
              </a:rPr>
              <a:t> de l</a:t>
            </a:r>
            <a:r>
              <a:rPr lang="ja-JP" altLang="en-US" sz="3200" dirty="0">
                <a:latin typeface="Calibri (body)"/>
              </a:rPr>
              <a:t>’</a:t>
            </a:r>
            <a:r>
              <a:rPr lang="en-US" altLang="ja-JP" sz="3200" dirty="0" err="1">
                <a:latin typeface="Calibri (body)"/>
              </a:rPr>
              <a:t>évolution</a:t>
            </a:r>
            <a:r>
              <a:rPr lang="en-US" altLang="ja-JP" sz="3200" dirty="0">
                <a:latin typeface="Calibri (body)"/>
              </a:rPr>
              <a:t> :</a:t>
            </a:r>
          </a:p>
          <a:p>
            <a:endParaRPr lang="en-US" altLang="en-US" sz="3200" dirty="0">
              <a:latin typeface="Calibri (body)"/>
              <a:ea typeface="ＭＳ Ｐゴシック" panose="020B0600070205080204" pitchFamily="34" charset="-128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en-US" sz="2800" dirty="0">
                <a:ea typeface="ＭＳ Ｐゴシック" panose="020B0600070205080204" pitchFamily="34" charset="-128"/>
              </a:rPr>
              <a:t>Erasmus Darwin </a:t>
            </a:r>
            <a:r>
              <a:rPr lang="en-US" altLang="en-US" sz="2800" dirty="0" err="1">
                <a:ea typeface="ＭＳ Ｐゴシック" panose="020B0600070205080204" pitchFamily="34" charset="-128"/>
              </a:rPr>
              <a:t>était</a:t>
            </a:r>
            <a:r>
              <a:rPr lang="en-US" altLang="en-US" sz="2800" dirty="0">
                <a:ea typeface="ＭＳ Ｐゴシック" panose="020B0600070205080204" pitchFamily="34" charset="-128"/>
              </a:rPr>
              <a:t> un des premiers </a:t>
            </a:r>
            <a:r>
              <a:rPr lang="en-US" altLang="en-US" sz="2800" dirty="0" err="1">
                <a:ea typeface="ＭＳ Ｐゴシック" panose="020B0600070205080204" pitchFamily="34" charset="-128"/>
              </a:rPr>
              <a:t>promoteurs</a:t>
            </a:r>
            <a:r>
              <a:rPr lang="en-US" altLang="en-US" sz="2800" dirty="0">
                <a:ea typeface="ＭＳ Ｐゴシック" panose="020B0600070205080204" pitchFamily="34" charset="-128"/>
              </a:rPr>
              <a:t> de </a:t>
            </a:r>
            <a:r>
              <a:rPr lang="en-US" altLang="en-US" sz="2800" dirty="0" err="1">
                <a:ea typeface="ＭＳ Ｐゴシック" panose="020B0600070205080204" pitchFamily="34" charset="-128"/>
              </a:rPr>
              <a:t>l'evolution</a:t>
            </a:r>
            <a:r>
              <a:rPr lang="en-US" altLang="en-US" sz="2800" dirty="0">
                <a:ea typeface="ＭＳ Ｐゴシック" panose="020B0600070205080204" pitchFamily="34" charset="-128"/>
              </a:rPr>
              <a:t>.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altLang="en-US" sz="2800" dirty="0">
              <a:ea typeface="ＭＳ Ｐゴシック" panose="020B0600070205080204" pitchFamily="34" charset="-128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en-US" sz="2800" dirty="0">
                <a:ea typeface="ＭＳ Ｐゴシック" panose="020B0600070205080204" pitchFamily="34" charset="-128"/>
              </a:rPr>
              <a:t>Son petit-</a:t>
            </a:r>
            <a:r>
              <a:rPr lang="en-US" altLang="en-US" sz="2800" dirty="0" err="1">
                <a:ea typeface="ＭＳ Ｐゴシック" panose="020B0600070205080204" pitchFamily="34" charset="-128"/>
              </a:rPr>
              <a:t>fils</a:t>
            </a:r>
            <a:r>
              <a:rPr lang="en-US" altLang="en-US" sz="2800" dirty="0">
                <a:ea typeface="ＭＳ Ｐゴシック" panose="020B0600070205080204" pitchFamily="34" charset="-128"/>
              </a:rPr>
              <a:t> Charles Darwin a </a:t>
            </a:r>
            <a:r>
              <a:rPr lang="en-US" altLang="en-US" sz="2800" dirty="0" err="1">
                <a:ea typeface="ＭＳ Ｐゴシック" panose="020B0600070205080204" pitchFamily="34" charset="-128"/>
              </a:rPr>
              <a:t>développé</a:t>
            </a:r>
            <a:r>
              <a:rPr lang="en-US" altLang="en-US" sz="2800" dirty="0">
                <a:ea typeface="ＭＳ Ｐゴシック" panose="020B0600070205080204" pitchFamily="34" charset="-128"/>
              </a:rPr>
              <a:t> </a:t>
            </a:r>
            <a:r>
              <a:rPr lang="en-US" altLang="en-US" sz="2800" dirty="0" err="1">
                <a:ea typeface="ＭＳ Ｐゴシック" panose="020B0600070205080204" pitchFamily="34" charset="-128"/>
              </a:rPr>
              <a:t>l'idée</a:t>
            </a:r>
            <a:r>
              <a:rPr lang="en-US" altLang="en-US" sz="2800" dirty="0">
                <a:ea typeface="ＭＳ Ｐゴシック" panose="020B0600070205080204" pitchFamily="34" charset="-128"/>
              </a:rPr>
              <a:t> de la </a:t>
            </a:r>
            <a:r>
              <a:rPr lang="en-US" altLang="en-US" sz="2800" dirty="0" err="1">
                <a:ea typeface="ＭＳ Ｐゴシック" panose="020B0600070205080204" pitchFamily="34" charset="-128"/>
              </a:rPr>
              <a:t>sélection</a:t>
            </a:r>
            <a:r>
              <a:rPr lang="en-US" altLang="en-US" sz="2800" dirty="0">
                <a:ea typeface="ＭＳ Ｐゴシック" panose="020B0600070205080204" pitchFamily="34" charset="-128"/>
              </a:rPr>
              <a:t> </a:t>
            </a:r>
            <a:r>
              <a:rPr lang="en-US" altLang="en-US" sz="2800" dirty="0" err="1">
                <a:ea typeface="ＭＳ Ｐゴシック" panose="020B0600070205080204" pitchFamily="34" charset="-128"/>
              </a:rPr>
              <a:t>naturelle</a:t>
            </a:r>
            <a:r>
              <a:rPr lang="en-US" altLang="en-US" sz="2800" dirty="0">
                <a:ea typeface="ＭＳ Ｐゴシック" panose="020B0600070205080204" pitchFamily="34" charset="-128"/>
              </a:rPr>
              <a:t>.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altLang="en-US" sz="2800" dirty="0">
              <a:ea typeface="ＭＳ Ｐゴシック" panose="020B0600070205080204" pitchFamily="34" charset="-128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en-US" sz="2800" dirty="0">
                <a:ea typeface="ＭＳ Ｐゴシック" panose="020B0600070205080204" pitchFamily="34" charset="-128"/>
              </a:rPr>
              <a:t>Francis Galton, </a:t>
            </a:r>
            <a:r>
              <a:rPr lang="en-US" altLang="en-US" sz="2800" dirty="0" err="1">
                <a:ea typeface="ＭＳ Ｐゴシック" panose="020B0600070205080204" pitchFamily="34" charset="-128"/>
              </a:rPr>
              <a:t>également</a:t>
            </a:r>
            <a:r>
              <a:rPr lang="en-US" altLang="en-US" sz="2800" dirty="0">
                <a:ea typeface="ＭＳ Ｐゴシック" panose="020B0600070205080204" pitchFamily="34" charset="-128"/>
              </a:rPr>
              <a:t> petit-</a:t>
            </a:r>
            <a:r>
              <a:rPr lang="en-US" altLang="en-US" sz="2800" dirty="0" err="1">
                <a:ea typeface="ＭＳ Ｐゴシック" panose="020B0600070205080204" pitchFamily="34" charset="-128"/>
              </a:rPr>
              <a:t>fils</a:t>
            </a:r>
            <a:r>
              <a:rPr lang="en-US" altLang="en-US" sz="2800" dirty="0">
                <a:ea typeface="ＭＳ Ｐゴシック" panose="020B0600070205080204" pitchFamily="34" charset="-128"/>
              </a:rPr>
              <a:t> d</a:t>
            </a:r>
            <a:r>
              <a:rPr lang="ja-JP" altLang="en-US" sz="2800" dirty="0"/>
              <a:t>’</a:t>
            </a:r>
            <a:r>
              <a:rPr lang="en-US" altLang="ja-JP" sz="2800" dirty="0"/>
              <a:t>Erasmus, </a:t>
            </a:r>
            <a:r>
              <a:rPr lang="en-US" altLang="ja-JP" sz="2800" dirty="0" err="1"/>
              <a:t>développe</a:t>
            </a:r>
            <a:r>
              <a:rPr lang="en-US" altLang="ja-JP" sz="2800" dirty="0"/>
              <a:t> de </a:t>
            </a:r>
            <a:r>
              <a:rPr lang="en-US" altLang="ja-JP" sz="2800" dirty="0" err="1"/>
              <a:t>nombreuses</a:t>
            </a:r>
            <a:r>
              <a:rPr lang="en-US" altLang="ja-JP" sz="2800" dirty="0"/>
              <a:t> techniques </a:t>
            </a:r>
            <a:r>
              <a:rPr lang="en-US" altLang="ja-JP" sz="2800" dirty="0" err="1"/>
              <a:t>statistiques</a:t>
            </a:r>
            <a:r>
              <a:rPr lang="en-US" altLang="ja-JP" sz="2800" dirty="0"/>
              <a:t> et </a:t>
            </a:r>
            <a:r>
              <a:rPr lang="en-US" altLang="ja-JP" sz="2800" dirty="0" err="1"/>
              <a:t>expérimentales</a:t>
            </a:r>
            <a:r>
              <a:rPr lang="en-US" altLang="ja-JP" sz="2800" dirty="0"/>
              <a:t> pour </a:t>
            </a:r>
            <a:r>
              <a:rPr lang="en-US" altLang="ja-JP" sz="2800" dirty="0" err="1"/>
              <a:t>étudier</a:t>
            </a:r>
            <a:r>
              <a:rPr lang="en-US" altLang="ja-JP" sz="2800" dirty="0"/>
              <a:t> la variation </a:t>
            </a:r>
            <a:r>
              <a:rPr lang="en-US" altLang="ja-JP" sz="2800" dirty="0" err="1"/>
              <a:t>héréditaire</a:t>
            </a:r>
            <a:r>
              <a:rPr lang="en-US" altLang="ja-JP" sz="2800" dirty="0"/>
              <a:t>. </a:t>
            </a:r>
          </a:p>
          <a:p>
            <a:pPr marL="1428750" lvl="2" indent="-514350">
              <a:buFont typeface="+mj-lt"/>
              <a:buAutoNum type="arabicPeriod"/>
            </a:pPr>
            <a:endParaRPr lang="fr-CA" altLang="en-US" sz="2800" b="1" dirty="0">
              <a:ea typeface="ＭＳ Ｐゴシック" panose="020B0600070205080204" pitchFamily="34" charset="-128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82B9F8-BEF8-4831-9A36-F6A7AAD03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26880" y="755916"/>
            <a:ext cx="1727200" cy="169073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A6C1E8C-9810-44EF-8A1C-B32EBD6E3C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26880" y="2725929"/>
            <a:ext cx="1727200" cy="186623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4A0B550-E5DB-4B43-BC0E-F0DB6D9C9E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26880" y="4871437"/>
            <a:ext cx="1727200" cy="1858852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CF9B614-474A-4C53-903E-C3DBB3418037}"/>
              </a:ext>
            </a:extLst>
          </p:cNvPr>
          <p:cNvCxnSpPr/>
          <p:nvPr/>
        </p:nvCxnSpPr>
        <p:spPr>
          <a:xfrm flipV="1">
            <a:off x="8204200" y="1601285"/>
            <a:ext cx="762000" cy="84537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710F13E-4D06-446D-8840-4299539DB6E7}"/>
              </a:ext>
            </a:extLst>
          </p:cNvPr>
          <p:cNvCxnSpPr>
            <a:cxnSpLocks/>
          </p:cNvCxnSpPr>
          <p:nvPr/>
        </p:nvCxnSpPr>
        <p:spPr>
          <a:xfrm flipV="1">
            <a:off x="8155936" y="3688705"/>
            <a:ext cx="762000" cy="2114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0BF08B3-3086-4675-9AF7-976F7659F223}"/>
              </a:ext>
            </a:extLst>
          </p:cNvPr>
          <p:cNvCxnSpPr>
            <a:cxnSpLocks/>
          </p:cNvCxnSpPr>
          <p:nvPr/>
        </p:nvCxnSpPr>
        <p:spPr>
          <a:xfrm>
            <a:off x="8232138" y="5205426"/>
            <a:ext cx="914396" cy="57970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68327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2"/>
          <p:cNvSpPr txBox="1">
            <a:spLocks noChangeArrowheads="1"/>
          </p:cNvSpPr>
          <p:nvPr/>
        </p:nvSpPr>
        <p:spPr>
          <a:xfrm>
            <a:off x="0" y="0"/>
            <a:ext cx="9326880" cy="64008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CA" altLang="fr-FR" sz="2000" b="1" dirty="0">
                <a:latin typeface="Calibri" panose="020F0502020204030204" pitchFamily="34" charset="0"/>
              </a:rPr>
              <a:t>Historique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fr-CA" altLang="fr-FR" sz="1800" b="1" i="1" dirty="0">
                <a:latin typeface="Calibri" panose="020F0502020204030204" pitchFamily="34" charset="0"/>
              </a:rPr>
              <a:t>Évolution et sélection naturelle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82B9F8-BEF8-4831-9A36-F6A7AAD03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9027" y="2390090"/>
            <a:ext cx="2919123" cy="2857500"/>
          </a:xfrm>
          <a:prstGeom prst="rect">
            <a:avLst/>
          </a:prstGeom>
        </p:spPr>
      </p:pic>
      <p:pic>
        <p:nvPicPr>
          <p:cNvPr id="19458" name="Picture 2" descr="https://www.anglotopia.net/wp-content/uploads/2015/06/Allan_Ramsay_-_King_George_III_in_coronation_robes_-_Google_Art_Project.jpg">
            <a:extLst>
              <a:ext uri="{FF2B5EF4-FFF2-40B4-BE49-F238E27FC236}">
                <a16:creationId xmlns:a16="http://schemas.microsoft.com/office/drawing/2014/main" id="{65F7F09F-E93D-4C1D-8519-90615B0897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47"/>
          <a:stretch/>
        </p:blipFill>
        <p:spPr bwMode="auto">
          <a:xfrm>
            <a:off x="6728973" y="864135"/>
            <a:ext cx="3810000" cy="2996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0" name="Picture 4" descr="https://i.ytimg.com/vi/BFtwnPNB0aE/hqdefault.jpg">
            <a:extLst>
              <a:ext uri="{FF2B5EF4-FFF2-40B4-BE49-F238E27FC236}">
                <a16:creationId xmlns:a16="http://schemas.microsoft.com/office/drawing/2014/main" id="{3F9B704C-5327-434D-BCCA-F3053CC427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8973" y="4000500"/>
            <a:ext cx="3810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89FB2EA-EFBF-4CD1-9A43-CC666556C13A}"/>
              </a:ext>
            </a:extLst>
          </p:cNvPr>
          <p:cNvCxnSpPr>
            <a:cxnSpLocks/>
          </p:cNvCxnSpPr>
          <p:nvPr/>
        </p:nvCxnSpPr>
        <p:spPr>
          <a:xfrm flipV="1">
            <a:off x="4634561" y="2390091"/>
            <a:ext cx="1639239" cy="147071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5013D8D-917D-4B60-ACEE-568B3FE15EA1}"/>
              </a:ext>
            </a:extLst>
          </p:cNvPr>
          <p:cNvCxnSpPr>
            <a:cxnSpLocks/>
          </p:cNvCxnSpPr>
          <p:nvPr/>
        </p:nvCxnSpPr>
        <p:spPr>
          <a:xfrm>
            <a:off x="4647261" y="3860801"/>
            <a:ext cx="1651939" cy="138678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39A2C0E0-4933-4551-9424-377CE7A200D9}"/>
              </a:ext>
            </a:extLst>
          </p:cNvPr>
          <p:cNvSpPr txBox="1"/>
          <p:nvPr/>
        </p:nvSpPr>
        <p:spPr>
          <a:xfrm>
            <a:off x="50800" y="704463"/>
            <a:ext cx="383555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3200" b="1" dirty="0"/>
              <a:t>Erasmus Darwin, </a:t>
            </a:r>
            <a:br>
              <a:rPr lang="fr-CA" sz="3200" b="1" dirty="0"/>
            </a:br>
            <a:r>
              <a:rPr lang="fr-CA" sz="3200" b="1" dirty="0"/>
              <a:t>aussi connu pour…</a:t>
            </a:r>
            <a:endParaRPr lang="en-CA" sz="3200" b="1" dirty="0"/>
          </a:p>
        </p:txBody>
      </p:sp>
    </p:spTree>
    <p:extLst>
      <p:ext uri="{BB962C8B-B14F-4D97-AF65-F5344CB8AC3E}">
        <p14:creationId xmlns:p14="http://schemas.microsoft.com/office/powerpoint/2010/main" val="16685499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2"/>
          <p:cNvSpPr txBox="1">
            <a:spLocks noChangeArrowheads="1"/>
          </p:cNvSpPr>
          <p:nvPr/>
        </p:nvSpPr>
        <p:spPr>
          <a:xfrm>
            <a:off x="0" y="0"/>
            <a:ext cx="9326880" cy="64008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CA" altLang="fr-FR" sz="2000" b="1" dirty="0">
                <a:latin typeface="Calibri" panose="020F0502020204030204" pitchFamily="34" charset="0"/>
              </a:rPr>
              <a:t>Historique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fr-CA" altLang="fr-FR" sz="1800" b="1" i="1" dirty="0">
                <a:latin typeface="Calibri" panose="020F0502020204030204" pitchFamily="34" charset="0"/>
              </a:rPr>
              <a:t>Évolution et sélection naturelle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89FB2EA-EFBF-4CD1-9A43-CC666556C13A}"/>
              </a:ext>
            </a:extLst>
          </p:cNvPr>
          <p:cNvCxnSpPr>
            <a:cxnSpLocks/>
          </p:cNvCxnSpPr>
          <p:nvPr/>
        </p:nvCxnSpPr>
        <p:spPr>
          <a:xfrm flipV="1">
            <a:off x="4634561" y="2390091"/>
            <a:ext cx="1639239" cy="147071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5013D8D-917D-4B60-ACEE-568B3FE15EA1}"/>
              </a:ext>
            </a:extLst>
          </p:cNvPr>
          <p:cNvCxnSpPr>
            <a:cxnSpLocks/>
          </p:cNvCxnSpPr>
          <p:nvPr/>
        </p:nvCxnSpPr>
        <p:spPr>
          <a:xfrm>
            <a:off x="4647261" y="3860801"/>
            <a:ext cx="1651939" cy="138678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A4BA246E-386B-4BAA-95AA-E6765663B0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9026" y="2295564"/>
            <a:ext cx="2780361" cy="299228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7CFD547-4A5F-49EB-BF11-BA0B9CA5E803}"/>
              </a:ext>
            </a:extLst>
          </p:cNvPr>
          <p:cNvSpPr txBox="1"/>
          <p:nvPr/>
        </p:nvSpPr>
        <p:spPr>
          <a:xfrm>
            <a:off x="50800" y="704463"/>
            <a:ext cx="383555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3200" b="1" dirty="0"/>
              <a:t>Francis Galton, </a:t>
            </a:r>
            <a:br>
              <a:rPr lang="fr-CA" sz="3200" b="1" dirty="0"/>
            </a:br>
            <a:r>
              <a:rPr lang="fr-CA" sz="3200" b="1" dirty="0"/>
              <a:t>aussi connu pour…</a:t>
            </a:r>
            <a:endParaRPr lang="en-CA" sz="3200" b="1" dirty="0"/>
          </a:p>
        </p:txBody>
      </p:sp>
      <p:pic>
        <p:nvPicPr>
          <p:cNvPr id="21506" name="Picture 2" descr="http://conservativehome.blogs.com/.a/6a00d83451b31c69e201348982bea5970c-500wi">
            <a:extLst>
              <a:ext uri="{FF2B5EF4-FFF2-40B4-BE49-F238E27FC236}">
                <a16:creationId xmlns:a16="http://schemas.microsoft.com/office/drawing/2014/main" id="{93AD9A65-C6F6-456E-AA51-5431901E3E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1674" y="882652"/>
            <a:ext cx="4762500" cy="3028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8" name="Picture 4" descr="http://nextlevelwork.com/wp-content/uploads/2015/08/bell-curve-hiring.jpg">
            <a:extLst>
              <a:ext uri="{FF2B5EF4-FFF2-40B4-BE49-F238E27FC236}">
                <a16:creationId xmlns:a16="http://schemas.microsoft.com/office/drawing/2014/main" id="{5B3B0E33-29EF-4325-81DF-7D15D294CC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0532" y="4051935"/>
            <a:ext cx="4923642" cy="2709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56866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2"/>
          <p:cNvSpPr txBox="1">
            <a:spLocks noChangeArrowheads="1"/>
          </p:cNvSpPr>
          <p:nvPr/>
        </p:nvSpPr>
        <p:spPr>
          <a:xfrm>
            <a:off x="0" y="0"/>
            <a:ext cx="9326880" cy="64008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CA" altLang="fr-FR" sz="2000" b="1" dirty="0">
                <a:latin typeface="Calibri" panose="020F0502020204030204" pitchFamily="34" charset="0"/>
              </a:rPr>
              <a:t>Historique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fr-CA" altLang="fr-FR" sz="1800" b="1" i="1" dirty="0">
                <a:latin typeface="Calibri" panose="020F0502020204030204" pitchFamily="34" charset="0"/>
              </a:rPr>
              <a:t>Évolution et sélection naturelle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CFD547-4A5F-49EB-BF11-BA0B9CA5E803}"/>
              </a:ext>
            </a:extLst>
          </p:cNvPr>
          <p:cNvSpPr txBox="1"/>
          <p:nvPr/>
        </p:nvSpPr>
        <p:spPr>
          <a:xfrm>
            <a:off x="0" y="1353621"/>
            <a:ext cx="12141200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fr-CA" sz="3200" b="1" dirty="0"/>
              <a:t>Au fil de ses études comparatives des être humains quant à leurs habiletés mentales et physiques, il a mis les bases de la statistique et de la méthode scientifique modernes.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fr-CA" sz="3200" b="1" dirty="0"/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fr-CA" sz="3200" b="1" dirty="0"/>
              <a:t>Courbe normale</a:t>
            </a:r>
          </a:p>
          <a:p>
            <a:pPr marL="1371600" lvl="2" indent="-457200">
              <a:buFont typeface="Wingdings" panose="05000000000000000000" pitchFamily="2" charset="2"/>
              <a:buChar char="Ø"/>
            </a:pPr>
            <a:r>
              <a:rPr lang="fr-CA" sz="3200" b="1" dirty="0"/>
              <a:t>En quoi la courbe est importante</a:t>
            </a:r>
            <a:br>
              <a:rPr lang="fr-CA" sz="3200" b="1" dirty="0"/>
            </a:br>
            <a:r>
              <a:rPr lang="fr-CA" sz="3200" b="1" dirty="0"/>
              <a:t>dans l’étude de l’évolution des </a:t>
            </a:r>
            <a:br>
              <a:rPr lang="fr-CA" sz="3200" b="1" dirty="0"/>
            </a:br>
            <a:r>
              <a:rPr lang="fr-CA" sz="3200" b="1" dirty="0"/>
              <a:t>espèces?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fr-CA" sz="3200" b="1" dirty="0"/>
              <a:t>Procédure:</a:t>
            </a:r>
          </a:p>
          <a:p>
            <a:pPr marL="1371600" lvl="2" indent="-457200">
              <a:buFont typeface="Wingdings" panose="05000000000000000000" pitchFamily="2" charset="2"/>
              <a:buChar char="Ø"/>
            </a:pPr>
            <a:r>
              <a:rPr lang="fr-CA" sz="3200" b="1" dirty="0"/>
              <a:t>Hypothèse;</a:t>
            </a:r>
          </a:p>
          <a:p>
            <a:pPr marL="1371600" lvl="2" indent="-457200">
              <a:buFont typeface="Wingdings" panose="05000000000000000000" pitchFamily="2" charset="2"/>
              <a:buChar char="Ø"/>
            </a:pPr>
            <a:r>
              <a:rPr lang="fr-CA" sz="3200" b="1" dirty="0"/>
              <a:t>Étude corrélationnelle;</a:t>
            </a:r>
          </a:p>
          <a:p>
            <a:endParaRPr lang="en-CA" sz="32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F24D07-0425-43DA-A436-2F6EB520040C}"/>
              </a:ext>
            </a:extLst>
          </p:cNvPr>
          <p:cNvSpPr txBox="1"/>
          <p:nvPr/>
        </p:nvSpPr>
        <p:spPr>
          <a:xfrm>
            <a:off x="50800" y="704463"/>
            <a:ext cx="533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3200" b="1" dirty="0"/>
              <a:t>Francis Galton (1822 – 1911)</a:t>
            </a:r>
            <a:endParaRPr lang="en-CA" sz="3200" b="1" dirty="0"/>
          </a:p>
        </p:txBody>
      </p:sp>
      <p:pic>
        <p:nvPicPr>
          <p:cNvPr id="11" name="Picture 6" descr="D:\Worth Work 2013\Gluck\Gluck Lecture Slide Images\2e Hi Res Artwork\CH01\Gluck_fig_01_04.jpg">
            <a:extLst>
              <a:ext uri="{FF2B5EF4-FFF2-40B4-BE49-F238E27FC236}">
                <a16:creationId xmlns:a16="http://schemas.microsoft.com/office/drawing/2014/main" id="{3762B3CA-F8BB-4B61-B84A-698781FA6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5800" y="2788215"/>
            <a:ext cx="5105400" cy="40697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395588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2"/>
          <p:cNvSpPr txBox="1">
            <a:spLocks noChangeArrowheads="1"/>
          </p:cNvSpPr>
          <p:nvPr/>
        </p:nvSpPr>
        <p:spPr>
          <a:xfrm>
            <a:off x="0" y="0"/>
            <a:ext cx="9326880" cy="64008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CA" altLang="fr-FR" sz="2000" b="1" dirty="0">
                <a:latin typeface="Calibri" panose="020F0502020204030204" pitchFamily="34" charset="0"/>
              </a:rPr>
              <a:t>Historique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fr-CA" altLang="fr-FR" sz="1800" b="1" i="1" dirty="0">
                <a:latin typeface="Calibri" panose="020F0502020204030204" pitchFamily="34" charset="0"/>
              </a:rPr>
              <a:t>Évolution et sélection naturelle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CFD547-4A5F-49EB-BF11-BA0B9CA5E803}"/>
              </a:ext>
            </a:extLst>
          </p:cNvPr>
          <p:cNvSpPr txBox="1"/>
          <p:nvPr/>
        </p:nvSpPr>
        <p:spPr>
          <a:xfrm>
            <a:off x="0" y="1353621"/>
            <a:ext cx="121412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fr-CA" sz="3200" b="1" dirty="0"/>
              <a:t>Au fil de ses études comparatives des être humains quant à leurs habiletés mentales et physiques, il a mis les bases de la statistique et de la méthode scientifique modernes.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fr-CA" sz="3200" b="1" dirty="0"/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fr-CA" sz="3200" b="1" dirty="0"/>
              <a:t>De nombreux attributs suivent une </a:t>
            </a:r>
            <a:br>
              <a:rPr lang="fr-CA" sz="3200" b="1" dirty="0"/>
            </a:br>
            <a:r>
              <a:rPr lang="fr-CA" sz="3200" b="1" dirty="0"/>
              <a:t>« distribution normale »!</a:t>
            </a:r>
          </a:p>
          <a:p>
            <a:pPr marL="1371600" lvl="2" indent="-457200">
              <a:buFont typeface="Wingdings" panose="05000000000000000000" pitchFamily="2" charset="2"/>
              <a:buChar char="v"/>
            </a:pPr>
            <a:r>
              <a:rPr lang="fr-CA" sz="3200" b="1" dirty="0">
                <a:solidFill>
                  <a:srgbClr val="FF00FF"/>
                </a:solidFill>
              </a:rPr>
              <a:t>En quoi cette distribution est-elle </a:t>
            </a:r>
            <a:br>
              <a:rPr lang="fr-CA" sz="3200" b="1" dirty="0">
                <a:solidFill>
                  <a:srgbClr val="FF00FF"/>
                </a:solidFill>
              </a:rPr>
            </a:br>
            <a:r>
              <a:rPr lang="fr-CA" sz="3200" b="1" dirty="0" err="1">
                <a:solidFill>
                  <a:srgbClr val="FF00FF"/>
                </a:solidFill>
              </a:rPr>
              <a:t>impotante</a:t>
            </a:r>
            <a:r>
              <a:rPr lang="fr-CA" sz="3200" b="1" dirty="0">
                <a:solidFill>
                  <a:srgbClr val="FF00FF"/>
                </a:solidFill>
              </a:rPr>
              <a:t> dans l’étude de </a:t>
            </a:r>
            <a:br>
              <a:rPr lang="fr-CA" sz="3200" b="1" dirty="0">
                <a:solidFill>
                  <a:srgbClr val="FF00FF"/>
                </a:solidFill>
              </a:rPr>
            </a:br>
            <a:r>
              <a:rPr lang="fr-CA" sz="3200" b="1" dirty="0">
                <a:solidFill>
                  <a:srgbClr val="FF00FF"/>
                </a:solidFill>
              </a:rPr>
              <a:t>l’évolution des espèces?</a:t>
            </a:r>
            <a:endParaRPr lang="en-CA" sz="3200" b="1" dirty="0">
              <a:solidFill>
                <a:srgbClr val="FF00FF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F24D07-0425-43DA-A436-2F6EB520040C}"/>
              </a:ext>
            </a:extLst>
          </p:cNvPr>
          <p:cNvSpPr txBox="1"/>
          <p:nvPr/>
        </p:nvSpPr>
        <p:spPr>
          <a:xfrm>
            <a:off x="50800" y="704463"/>
            <a:ext cx="533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3200" b="1" dirty="0"/>
              <a:t>Francis Galton (1822 – 1911)</a:t>
            </a:r>
            <a:endParaRPr lang="en-CA" sz="3200" b="1" dirty="0"/>
          </a:p>
        </p:txBody>
      </p:sp>
      <p:pic>
        <p:nvPicPr>
          <p:cNvPr id="11" name="Picture 6" descr="D:\Worth Work 2013\Gluck\Gluck Lecture Slide Images\2e Hi Res Artwork\CH01\Gluck_fig_01_04.jpg">
            <a:extLst>
              <a:ext uri="{FF2B5EF4-FFF2-40B4-BE49-F238E27FC236}">
                <a16:creationId xmlns:a16="http://schemas.microsoft.com/office/drawing/2014/main" id="{3762B3CA-F8BB-4B61-B84A-698781FA6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5800" y="2788215"/>
            <a:ext cx="5105400" cy="40697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485134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2"/>
          <p:cNvSpPr txBox="1">
            <a:spLocks noChangeArrowheads="1"/>
          </p:cNvSpPr>
          <p:nvPr/>
        </p:nvSpPr>
        <p:spPr>
          <a:xfrm>
            <a:off x="0" y="0"/>
            <a:ext cx="9326880" cy="64008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CA" altLang="fr-FR" sz="2000" b="1" dirty="0">
                <a:latin typeface="Calibri" panose="020F0502020204030204" pitchFamily="34" charset="0"/>
              </a:rPr>
              <a:t>Historique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fr-CA" altLang="fr-FR" sz="1800" b="1" i="1" dirty="0">
                <a:latin typeface="Calibri" panose="020F0502020204030204" pitchFamily="34" charset="0"/>
              </a:rPr>
              <a:t>Évolution et sélection naturelle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CFD547-4A5F-49EB-BF11-BA0B9CA5E803}"/>
              </a:ext>
            </a:extLst>
          </p:cNvPr>
          <p:cNvSpPr txBox="1"/>
          <p:nvPr/>
        </p:nvSpPr>
        <p:spPr>
          <a:xfrm>
            <a:off x="0" y="1353621"/>
            <a:ext cx="12141200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fr-CA" sz="3200" b="1" dirty="0"/>
              <a:t>Au fil de ses études comparatives des être humains quant à leurs habiletés mentales et physiques, il a mis les bases de la statistique et de la méthode scientifique modernes.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fr-CA" sz="1200" b="1" dirty="0"/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fr-CA" sz="3200" b="1" dirty="0"/>
              <a:t>Étude sur l’efficacité de la prière…!!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fr-CA" sz="3200" b="1" dirty="0"/>
              <a:t>Méthodologie scientifique:</a:t>
            </a:r>
          </a:p>
          <a:p>
            <a:pPr marL="1428750" lvl="2" indent="-514350">
              <a:buFont typeface="+mj-lt"/>
              <a:buAutoNum type="arabicPeriod"/>
            </a:pPr>
            <a:r>
              <a:rPr lang="fr-CA" sz="3200" b="1" dirty="0"/>
              <a:t>Hypothèse: + prière =&gt; + longue vie</a:t>
            </a:r>
          </a:p>
          <a:p>
            <a:pPr marL="1428750" lvl="2" indent="-514350">
              <a:buFont typeface="+mj-lt"/>
              <a:buAutoNum type="arabicPeriod"/>
            </a:pPr>
            <a:r>
              <a:rPr lang="fr-CA" sz="3200" b="1" dirty="0"/>
              <a:t>Étude corrélationnelle</a:t>
            </a:r>
          </a:p>
          <a:p>
            <a:pPr marL="1428750" lvl="2" indent="-514350">
              <a:buFont typeface="+mj-lt"/>
              <a:buAutoNum type="arabicPeriod"/>
            </a:pPr>
            <a:r>
              <a:rPr lang="fr-CA" sz="3200" b="1" dirty="0"/>
              <a:t>Trois groupes de « sujets »</a:t>
            </a:r>
          </a:p>
          <a:p>
            <a:pPr marL="1885950" lvl="3" indent="-514350">
              <a:buFont typeface="Wingdings" panose="05000000000000000000" pitchFamily="2" charset="2"/>
              <a:buChar char="Ø"/>
            </a:pPr>
            <a:r>
              <a:rPr lang="fr-CA" sz="2800" b="1" dirty="0"/>
              <a:t>les rois</a:t>
            </a:r>
          </a:p>
          <a:p>
            <a:pPr marL="1885950" lvl="3" indent="-514350">
              <a:buFont typeface="Wingdings" panose="05000000000000000000" pitchFamily="2" charset="2"/>
              <a:buChar char="Ø"/>
            </a:pPr>
            <a:r>
              <a:rPr lang="fr-CA" sz="2800" b="1" dirty="0"/>
              <a:t>l’aristocratie (mais non-royaux)</a:t>
            </a:r>
          </a:p>
          <a:p>
            <a:pPr marL="1885950" lvl="3" indent="-514350">
              <a:buFont typeface="Wingdings" panose="05000000000000000000" pitchFamily="2" charset="2"/>
              <a:buChar char="Ø"/>
            </a:pPr>
            <a:r>
              <a:rPr lang="fr-CA" sz="2800" b="1" dirty="0"/>
              <a:t>les autres… (le petit peuple)</a:t>
            </a:r>
            <a:endParaRPr lang="en-CA" sz="28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F24D07-0425-43DA-A436-2F6EB520040C}"/>
              </a:ext>
            </a:extLst>
          </p:cNvPr>
          <p:cNvSpPr txBox="1"/>
          <p:nvPr/>
        </p:nvSpPr>
        <p:spPr>
          <a:xfrm>
            <a:off x="50800" y="704463"/>
            <a:ext cx="533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3200" b="1" dirty="0"/>
              <a:t>Francis Galton (1822 – 1911)</a:t>
            </a:r>
            <a:endParaRPr lang="en-CA" sz="3200" b="1" dirty="0"/>
          </a:p>
        </p:txBody>
      </p:sp>
      <p:pic>
        <p:nvPicPr>
          <p:cNvPr id="22532" name="Picture 4" descr="http://2.bp.blogspot.com/-n4cg29IW9bU/U7xc5wFQQmI/AAAAAAAAYVQ/SN-NHur26Ms/s1600/NewKingistheoldking+2014+7-8.jpg">
            <a:extLst>
              <a:ext uri="{FF2B5EF4-FFF2-40B4-BE49-F238E27FC236}">
                <a16:creationId xmlns:a16="http://schemas.microsoft.com/office/drawing/2014/main" id="{3A53EA3D-DC8E-4CBF-ACAE-7AD6BEFEF0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8263" y="2864796"/>
            <a:ext cx="344805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27695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2"/>
          <p:cNvSpPr txBox="1">
            <a:spLocks noChangeArrowheads="1"/>
          </p:cNvSpPr>
          <p:nvPr/>
        </p:nvSpPr>
        <p:spPr>
          <a:xfrm>
            <a:off x="0" y="0"/>
            <a:ext cx="9326880" cy="64008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CA" altLang="fr-FR" sz="2000" b="1" dirty="0">
                <a:latin typeface="Calibri" panose="020F0502020204030204" pitchFamily="34" charset="0"/>
              </a:rPr>
              <a:t>Historique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fr-CA" altLang="fr-FR" sz="1800" b="1" i="1" dirty="0">
                <a:latin typeface="Calibri" panose="020F0502020204030204" pitchFamily="34" charset="0"/>
              </a:rPr>
              <a:t>Évolution et sélection naturelle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CFD547-4A5F-49EB-BF11-BA0B9CA5E803}"/>
              </a:ext>
            </a:extLst>
          </p:cNvPr>
          <p:cNvSpPr txBox="1"/>
          <p:nvPr/>
        </p:nvSpPr>
        <p:spPr>
          <a:xfrm>
            <a:off x="0" y="1353621"/>
            <a:ext cx="12141200" cy="4955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fr-CA" sz="3200" b="1" dirty="0"/>
              <a:t>Au fil de ses études comparatives des être humains quant à leurs habiletés mentales et physiques, il a mis les bases de la statistique et de la méthode scientifique modernes.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fr-CA" sz="1200" b="1" dirty="0"/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fr-CA" sz="3200" b="1" dirty="0"/>
              <a:t>Étude sur l’efficacité de la prière…!!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fr-CA" sz="3200" b="1" dirty="0"/>
              <a:t>Méthodologie scientifique:</a:t>
            </a:r>
          </a:p>
          <a:p>
            <a:pPr marL="1428750" lvl="2" indent="-514350">
              <a:buFont typeface="+mj-lt"/>
              <a:buAutoNum type="arabicPeriod" startAt="4"/>
            </a:pPr>
            <a:r>
              <a:rPr lang="fr-CA" sz="3200" b="1" dirty="0"/>
              <a:t>Résultats:</a:t>
            </a:r>
          </a:p>
          <a:p>
            <a:pPr marL="1885950" lvl="3" indent="-514350">
              <a:buFont typeface="Wingdings" panose="05000000000000000000" pitchFamily="2" charset="2"/>
              <a:buChar char="Ø"/>
            </a:pPr>
            <a:r>
              <a:rPr lang="fr-CA" sz="2800" b="1" dirty="0"/>
              <a:t>rois: 			64 ans</a:t>
            </a:r>
          </a:p>
          <a:p>
            <a:pPr marL="1885950" lvl="3" indent="-514350">
              <a:buFont typeface="Wingdings" panose="05000000000000000000" pitchFamily="2" charset="2"/>
              <a:buChar char="Ø"/>
            </a:pPr>
            <a:r>
              <a:rPr lang="fr-CA" sz="2800" b="1" dirty="0"/>
              <a:t>aristocratie		67 ans </a:t>
            </a:r>
          </a:p>
          <a:p>
            <a:pPr marL="1885950" lvl="3" indent="-514350">
              <a:buFont typeface="Wingdings" panose="05000000000000000000" pitchFamily="2" charset="2"/>
              <a:buChar char="Ø"/>
            </a:pPr>
            <a:r>
              <a:rPr lang="fr-CA" sz="2800" b="1" dirty="0"/>
              <a:t>autres		70 ans</a:t>
            </a:r>
          </a:p>
          <a:p>
            <a:pPr marL="1428750" lvl="2" indent="-514350">
              <a:buFont typeface="+mj-lt"/>
              <a:buAutoNum type="arabicPeriod" startAt="5"/>
            </a:pPr>
            <a:r>
              <a:rPr lang="fr-CA" sz="2800" b="1" dirty="0"/>
              <a:t>Rejet de l’hypothèse de départ!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F24D07-0425-43DA-A436-2F6EB520040C}"/>
              </a:ext>
            </a:extLst>
          </p:cNvPr>
          <p:cNvSpPr txBox="1"/>
          <p:nvPr/>
        </p:nvSpPr>
        <p:spPr>
          <a:xfrm>
            <a:off x="50800" y="704463"/>
            <a:ext cx="533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3200" b="1" dirty="0"/>
              <a:t>Francis Galton (1822 – 1911)</a:t>
            </a:r>
            <a:endParaRPr lang="en-CA" sz="3200" b="1" dirty="0"/>
          </a:p>
        </p:txBody>
      </p:sp>
      <p:pic>
        <p:nvPicPr>
          <p:cNvPr id="22532" name="Picture 4" descr="http://2.bp.blogspot.com/-n4cg29IW9bU/U7xc5wFQQmI/AAAAAAAAYVQ/SN-NHur26Ms/s1600/NewKingistheoldking+2014+7-8.jpg">
            <a:extLst>
              <a:ext uri="{FF2B5EF4-FFF2-40B4-BE49-F238E27FC236}">
                <a16:creationId xmlns:a16="http://schemas.microsoft.com/office/drawing/2014/main" id="{3A53EA3D-DC8E-4CBF-ACAE-7AD6BEFEF0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8263" y="2864796"/>
            <a:ext cx="344805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65691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2"/>
          <p:cNvSpPr txBox="1">
            <a:spLocks noChangeArrowheads="1"/>
          </p:cNvSpPr>
          <p:nvPr/>
        </p:nvSpPr>
        <p:spPr>
          <a:xfrm>
            <a:off x="0" y="0"/>
            <a:ext cx="9326880" cy="64008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CA" altLang="fr-FR" sz="2000" b="1" dirty="0">
                <a:latin typeface="Calibri" panose="020F0502020204030204" pitchFamily="34" charset="0"/>
              </a:rPr>
              <a:t>Historique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fr-CA" altLang="fr-FR" sz="1800" b="1" i="1" dirty="0">
                <a:latin typeface="Calibri" panose="020F0502020204030204" pitchFamily="34" charset="0"/>
              </a:rPr>
              <a:t>Évolution et sélection naturelle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CFD547-4A5F-49EB-BF11-BA0B9CA5E803}"/>
              </a:ext>
            </a:extLst>
          </p:cNvPr>
          <p:cNvSpPr txBox="1"/>
          <p:nvPr/>
        </p:nvSpPr>
        <p:spPr>
          <a:xfrm>
            <a:off x="0" y="1353621"/>
            <a:ext cx="12141200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fr-CA" sz="3200" b="1" dirty="0"/>
              <a:t>Au fil de ses études comparatives des être humains quant à leurs habiletés mentales et physiques, il a mis les bases de la statistique et de la méthode scientifique modernes.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fr-CA" sz="1200" b="1" dirty="0"/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fr-CA" sz="3200" b="1" dirty="0"/>
              <a:t>Étude sur l’efficacité de la prière…!!</a:t>
            </a:r>
          </a:p>
          <a:p>
            <a:pPr marL="914400" lvl="1" indent="-457200">
              <a:buFont typeface="Wingdings" panose="05000000000000000000" pitchFamily="2" charset="2"/>
              <a:buChar char="v"/>
            </a:pPr>
            <a:r>
              <a:rPr lang="fr-CA" sz="3200" b="1" dirty="0">
                <a:solidFill>
                  <a:srgbClr val="FF00FF"/>
                </a:solidFill>
              </a:rPr>
              <a:t>Nommez un problème de cette </a:t>
            </a:r>
            <a:br>
              <a:rPr lang="fr-CA" sz="3200" b="1" dirty="0">
                <a:solidFill>
                  <a:srgbClr val="FF00FF"/>
                </a:solidFill>
              </a:rPr>
            </a:br>
            <a:r>
              <a:rPr lang="fr-CA" sz="3200" b="1" dirty="0">
                <a:solidFill>
                  <a:srgbClr val="FF00FF"/>
                </a:solidFill>
              </a:rPr>
              <a:t>méthodologie…</a:t>
            </a:r>
            <a:endParaRPr lang="fr-CA" sz="2800" b="1" dirty="0">
              <a:solidFill>
                <a:srgbClr val="FF00FF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F24D07-0425-43DA-A436-2F6EB520040C}"/>
              </a:ext>
            </a:extLst>
          </p:cNvPr>
          <p:cNvSpPr txBox="1"/>
          <p:nvPr/>
        </p:nvSpPr>
        <p:spPr>
          <a:xfrm>
            <a:off x="50800" y="704463"/>
            <a:ext cx="533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3200" b="1" dirty="0"/>
              <a:t>Francis Galton (1822 – 1911)</a:t>
            </a:r>
            <a:endParaRPr lang="en-CA" sz="3200" b="1" dirty="0"/>
          </a:p>
        </p:txBody>
      </p:sp>
      <p:pic>
        <p:nvPicPr>
          <p:cNvPr id="22532" name="Picture 4" descr="http://2.bp.blogspot.com/-n4cg29IW9bU/U7xc5wFQQmI/AAAAAAAAYVQ/SN-NHur26Ms/s1600/NewKingistheoldking+2014+7-8.jpg">
            <a:extLst>
              <a:ext uri="{FF2B5EF4-FFF2-40B4-BE49-F238E27FC236}">
                <a16:creationId xmlns:a16="http://schemas.microsoft.com/office/drawing/2014/main" id="{3A53EA3D-DC8E-4CBF-ACAE-7AD6BEFEF0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8263" y="2864796"/>
            <a:ext cx="344805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6569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2"/>
          <p:cNvSpPr txBox="1">
            <a:spLocks noChangeArrowheads="1"/>
          </p:cNvSpPr>
          <p:nvPr/>
        </p:nvSpPr>
        <p:spPr>
          <a:xfrm>
            <a:off x="0" y="0"/>
            <a:ext cx="9326880" cy="64008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CA" altLang="fr-FR" sz="2000" b="1" dirty="0">
                <a:latin typeface="Calibri" panose="020F0502020204030204" pitchFamily="34" charset="0"/>
              </a:rPr>
              <a:t>Historique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fr-CA" altLang="fr-FR" sz="1800" b="1" i="1" dirty="0">
                <a:latin typeface="Calibri" panose="020F0502020204030204" pitchFamily="34" charset="0"/>
              </a:rPr>
              <a:t>Évolution et sélection naturelle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CFD547-4A5F-49EB-BF11-BA0B9CA5E803}"/>
              </a:ext>
            </a:extLst>
          </p:cNvPr>
          <p:cNvSpPr txBox="1"/>
          <p:nvPr/>
        </p:nvSpPr>
        <p:spPr>
          <a:xfrm>
            <a:off x="0" y="1353621"/>
            <a:ext cx="12141200" cy="6678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fr-CA" sz="3200" b="1" dirty="0"/>
              <a:t>A rejeté fermement l’hypothèse de « table rase » de Locke </a:t>
            </a:r>
            <a:r>
              <a:rPr lang="fr-CA" sz="2800" b="1" dirty="0"/>
              <a:t>(</a:t>
            </a:r>
            <a:r>
              <a:rPr lang="fr-CA" sz="2800" b="1" dirty="0">
                <a:solidFill>
                  <a:srgbClr val="FF00FF"/>
                </a:solidFill>
              </a:rPr>
              <a:t>et de…?</a:t>
            </a:r>
            <a:r>
              <a:rPr lang="fr-CA" sz="2800" b="1" dirty="0"/>
              <a:t>).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fr-CA" sz="1600" b="1" dirty="0"/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fr-CA" sz="2800" b="1" dirty="0"/>
              <a:t>A introduit le terme « eugénisme ».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fr-CA" sz="2400" b="1" dirty="0"/>
              <a:t>Un programme pour encourager le mariage et la procréation entre les personnes les plus en santé, les plus fortes et les plus intelligentes de la société.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fr-CA" sz="2400" b="1" dirty="0"/>
              <a:t>…et pour décourager la mise au monde d’enfants mentalement ou </a:t>
            </a:r>
            <a:br>
              <a:rPr lang="fr-CA" sz="2400" b="1" dirty="0"/>
            </a:br>
            <a:r>
              <a:rPr lang="fr-CA" sz="2400" b="1" dirty="0"/>
              <a:t>physiquement diminués.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fr-CA" sz="2400" b="1" dirty="0"/>
          </a:p>
          <a:p>
            <a:pPr marL="914400" lvl="1" indent="-457200">
              <a:buFont typeface="Wingdings" panose="05000000000000000000" pitchFamily="2" charset="2"/>
              <a:buChar char="ü"/>
            </a:pPr>
            <a:r>
              <a:rPr lang="fr-CA" sz="2400" b="1" dirty="0"/>
              <a:t>Mouvement bien accueilli au début du 20</a:t>
            </a:r>
            <a:r>
              <a:rPr lang="fr-CA" sz="2400" b="1" baseline="30000" dirty="0"/>
              <a:t>e</a:t>
            </a:r>
            <a:r>
              <a:rPr lang="fr-CA" sz="2400" b="1" dirty="0"/>
              <a:t> siècle</a:t>
            </a:r>
          </a:p>
          <a:p>
            <a:pPr marL="1371600" lvl="2" indent="-457200">
              <a:buFont typeface="Wingdings" panose="05000000000000000000" pitchFamily="2" charset="2"/>
              <a:buChar char="Ø"/>
            </a:pPr>
            <a:r>
              <a:rPr lang="fr-CA" sz="2400" b="1" dirty="0"/>
              <a:t>Idées de Darwin serviraient l’amélioration </a:t>
            </a:r>
            <a:br>
              <a:rPr lang="fr-CA" sz="2400" b="1" dirty="0"/>
            </a:br>
            <a:r>
              <a:rPr lang="fr-CA" sz="2400" b="1" dirty="0"/>
              <a:t>de la condition humaine.</a:t>
            </a:r>
          </a:p>
          <a:p>
            <a:pPr marL="914400" lvl="1" indent="-457200">
              <a:buFont typeface="Wingdings" panose="05000000000000000000" pitchFamily="2" charset="2"/>
              <a:buChar char="ü"/>
            </a:pPr>
            <a:r>
              <a:rPr lang="fr-CA" sz="2400" b="1" dirty="0"/>
              <a:t>Aujourd’hui, ce mouvement est généralement </a:t>
            </a:r>
            <a:br>
              <a:rPr lang="fr-CA" sz="2400" b="1" dirty="0"/>
            </a:br>
            <a:r>
              <a:rPr lang="fr-CA" sz="2400" b="1" dirty="0"/>
              <a:t>plutôt associé aux atrocités qu’il a engendrées.</a:t>
            </a:r>
          </a:p>
          <a:p>
            <a:pPr marL="1371600" lvl="2" indent="-457200">
              <a:buFont typeface="Wingdings" panose="05000000000000000000" pitchFamily="2" charset="2"/>
              <a:buChar char="Ø"/>
            </a:pPr>
            <a:endParaRPr lang="fr-CA" sz="2400" b="1" dirty="0"/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fr-CA" sz="2800" b="1" dirty="0"/>
          </a:p>
          <a:p>
            <a:pPr marL="457200" indent="-457200">
              <a:buFont typeface="Wingdings" panose="05000000000000000000" pitchFamily="2" charset="2"/>
              <a:buChar char="q"/>
            </a:pPr>
            <a:endParaRPr lang="fr-CA" sz="3200" b="1" dirty="0">
              <a:solidFill>
                <a:srgbClr val="FF00FF"/>
              </a:solidFill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fr-CA" sz="28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F24D07-0425-43DA-A436-2F6EB520040C}"/>
              </a:ext>
            </a:extLst>
          </p:cNvPr>
          <p:cNvSpPr txBox="1"/>
          <p:nvPr/>
        </p:nvSpPr>
        <p:spPr>
          <a:xfrm>
            <a:off x="50800" y="704463"/>
            <a:ext cx="533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3200" b="1" dirty="0"/>
              <a:t>Francis Galton (1822 – 1911)</a:t>
            </a:r>
            <a:endParaRPr lang="en-CA" sz="3200" b="1" dirty="0"/>
          </a:p>
        </p:txBody>
      </p:sp>
      <p:pic>
        <p:nvPicPr>
          <p:cNvPr id="6" name="Picture 2" descr="http://conservativehome.blogs.com/.a/6a00d83451b31c69e201348982bea5970c-500wi">
            <a:extLst>
              <a:ext uri="{FF2B5EF4-FFF2-40B4-BE49-F238E27FC236}">
                <a16:creationId xmlns:a16="http://schemas.microsoft.com/office/drawing/2014/main" id="{1F975508-9A52-4C5F-9700-6589CA4AFA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1575" y="3774332"/>
            <a:ext cx="4848535" cy="3083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98711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ous-titre 2"/>
          <p:cNvSpPr>
            <a:spLocks noGrp="1"/>
          </p:cNvSpPr>
          <p:nvPr>
            <p:ph type="subTitle" idx="1"/>
          </p:nvPr>
        </p:nvSpPr>
        <p:spPr>
          <a:xfrm>
            <a:off x="0" y="1284790"/>
            <a:ext cx="6413499" cy="5486400"/>
          </a:xfrm>
        </p:spPr>
        <p:txBody>
          <a:bodyPr>
            <a:normAutofit/>
          </a:bodyPr>
          <a:lstStyle/>
          <a:p>
            <a:pPr algn="l"/>
            <a:endParaRPr lang="en-CA" sz="4400" u="sng" dirty="0">
              <a:solidFill>
                <a:srgbClr val="0070C0"/>
              </a:solidFill>
              <a:latin typeface="Calibri" panose="020F0502020204030204" pitchFamily="34" charset="0"/>
            </a:endParaRPr>
          </a:p>
          <a:p>
            <a:pPr marL="514350" indent="-514350" algn="l">
              <a:buFont typeface="+mj-lt"/>
              <a:buAutoNum type="romanUcPeriod"/>
            </a:pPr>
            <a:r>
              <a:rPr lang="en-CA" sz="3600" b="1" dirty="0" err="1">
                <a:solidFill>
                  <a:srgbClr val="0070C0"/>
                </a:solidFill>
                <a:latin typeface="Calibri" panose="020F0502020204030204" pitchFamily="34" charset="0"/>
              </a:rPr>
              <a:t>Historique</a:t>
            </a:r>
            <a:endParaRPr lang="en-CA" sz="3600" b="1" dirty="0">
              <a:solidFill>
                <a:srgbClr val="0070C0"/>
              </a:solidFill>
              <a:latin typeface="Calibri" panose="020F0502020204030204" pitchFamily="34" charset="0"/>
            </a:endParaRPr>
          </a:p>
          <a:p>
            <a:pPr marL="971550" lvl="1" indent="-514350" algn="l">
              <a:buFont typeface="Wingdings" panose="05000000000000000000" pitchFamily="2" charset="2"/>
              <a:buChar char="Ø"/>
            </a:pPr>
            <a:r>
              <a:rPr lang="fr-CA" sz="3200" b="1" dirty="0">
                <a:solidFill>
                  <a:srgbClr val="0070C0"/>
                </a:solidFill>
                <a:latin typeface="Calibri" panose="020F0502020204030204" pitchFamily="34" charset="0"/>
              </a:rPr>
              <a:t>Philosophie de l’esprit</a:t>
            </a:r>
          </a:p>
          <a:p>
            <a:pPr marL="971550" lvl="1" indent="-514350" algn="l">
              <a:buFont typeface="Wingdings" panose="05000000000000000000" pitchFamily="2" charset="2"/>
              <a:buChar char="Ø"/>
            </a:pPr>
            <a:r>
              <a:rPr lang="fr-CA" sz="32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</a:rPr>
              <a:t>Évolution et sélection naturelle</a:t>
            </a:r>
          </a:p>
          <a:p>
            <a:pPr marL="971550" lvl="1" indent="-514350" algn="l">
              <a:buFont typeface="Wingdings" panose="05000000000000000000" pitchFamily="2" charset="2"/>
              <a:buChar char="Ø"/>
            </a:pPr>
            <a:r>
              <a:rPr lang="fr-CA" sz="32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</a:rPr>
              <a:t>Psychologie expérimentale</a:t>
            </a:r>
          </a:p>
          <a:p>
            <a:pPr marL="971550" lvl="1" indent="-514350" algn="l">
              <a:buFont typeface="Wingdings" panose="05000000000000000000" pitchFamily="2" charset="2"/>
              <a:buChar char="Ø"/>
            </a:pPr>
            <a:r>
              <a:rPr lang="fr-CA" sz="32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</a:rPr>
              <a:t>Béhaviorisme</a:t>
            </a:r>
          </a:p>
          <a:p>
            <a:pPr marL="971550" lvl="1" indent="-514350" algn="l">
              <a:buFont typeface="Wingdings" panose="05000000000000000000" pitchFamily="2" charset="2"/>
              <a:buChar char="Ø"/>
            </a:pPr>
            <a:r>
              <a:rPr lang="fr-CA" sz="32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</a:rPr>
              <a:t>Cognitivisme</a:t>
            </a:r>
            <a:endParaRPr lang="en-CA" sz="3200" b="1" dirty="0">
              <a:solidFill>
                <a:schemeClr val="accent1">
                  <a:lumMod val="60000"/>
                  <a:lumOff val="40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4" name="Sous-titre 2">
            <a:extLst>
              <a:ext uri="{FF2B5EF4-FFF2-40B4-BE49-F238E27FC236}">
                <a16:creationId xmlns:a16="http://schemas.microsoft.com/office/drawing/2014/main" id="{2FC549AD-5982-4F86-B357-3D85AB631533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5926238" cy="63660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CA" sz="4800" b="1" dirty="0">
                <a:solidFill>
                  <a:srgbClr val="ED7D31"/>
                </a:solidFill>
                <a:latin typeface="Calibri" panose="020F0502020204030204" pitchFamily="34" charset="0"/>
              </a:rPr>
              <a:t>PSY 3503 </a:t>
            </a:r>
            <a:r>
              <a:rPr lang="fr-CA" sz="4800" b="1" dirty="0">
                <a:solidFill>
                  <a:srgbClr val="0070C0"/>
                </a:solidFill>
                <a:latin typeface="Calibri" panose="020F0502020204030204" pitchFamily="34" charset="0"/>
              </a:rPr>
              <a:t>– Lecture 1.2</a:t>
            </a:r>
            <a:endParaRPr lang="en-CA" sz="4800" b="1" dirty="0">
              <a:solidFill>
                <a:schemeClr val="accent1">
                  <a:lumMod val="40000"/>
                  <a:lumOff val="60000"/>
                </a:schemeClr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25222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ous-titre 2"/>
          <p:cNvSpPr>
            <a:spLocks noGrp="1"/>
          </p:cNvSpPr>
          <p:nvPr>
            <p:ph type="subTitle" idx="1"/>
          </p:nvPr>
        </p:nvSpPr>
        <p:spPr>
          <a:xfrm>
            <a:off x="1" y="1284790"/>
            <a:ext cx="5926238" cy="5486400"/>
          </a:xfrm>
        </p:spPr>
        <p:txBody>
          <a:bodyPr>
            <a:normAutofit/>
          </a:bodyPr>
          <a:lstStyle/>
          <a:p>
            <a:pPr algn="l"/>
            <a:endParaRPr lang="en-CA" sz="4400" u="sng" dirty="0">
              <a:solidFill>
                <a:srgbClr val="0070C0"/>
              </a:solidFill>
              <a:latin typeface="Calibri" panose="020F0502020204030204" pitchFamily="34" charset="0"/>
            </a:endParaRPr>
          </a:p>
          <a:p>
            <a:pPr marL="514350" indent="-514350" algn="l">
              <a:buFont typeface="+mj-lt"/>
              <a:buAutoNum type="romanUcPeriod"/>
            </a:pPr>
            <a:r>
              <a:rPr lang="en-CA" sz="3600" b="1" dirty="0" err="1">
                <a:solidFill>
                  <a:srgbClr val="0070C0"/>
                </a:solidFill>
                <a:latin typeface="Calibri" panose="020F0502020204030204" pitchFamily="34" charset="0"/>
              </a:rPr>
              <a:t>Historique</a:t>
            </a:r>
            <a:endParaRPr lang="en-CA" sz="3600" b="1" dirty="0">
              <a:solidFill>
                <a:srgbClr val="0070C0"/>
              </a:solidFill>
              <a:latin typeface="Calibri" panose="020F0502020204030204" pitchFamily="34" charset="0"/>
            </a:endParaRPr>
          </a:p>
          <a:p>
            <a:pPr marL="971550" lvl="1" indent="-514350" algn="l">
              <a:buFont typeface="Wingdings" panose="05000000000000000000" pitchFamily="2" charset="2"/>
              <a:buChar char="Ø"/>
            </a:pPr>
            <a:r>
              <a:rPr lang="fr-CA" sz="32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</a:rPr>
              <a:t>Philosophie de l’esprit</a:t>
            </a:r>
          </a:p>
          <a:p>
            <a:pPr marL="971550" lvl="1" indent="-514350" algn="l">
              <a:buFont typeface="Wingdings" panose="05000000000000000000" pitchFamily="2" charset="2"/>
              <a:buChar char="Ø"/>
            </a:pPr>
            <a:r>
              <a:rPr lang="fr-CA" sz="32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</a:rPr>
              <a:t>Évolution et sélection naturelle</a:t>
            </a:r>
          </a:p>
          <a:p>
            <a:pPr marL="971550" lvl="1" indent="-514350" algn="l">
              <a:buFont typeface="Wingdings" panose="05000000000000000000" pitchFamily="2" charset="2"/>
              <a:buChar char="Ø"/>
            </a:pPr>
            <a:r>
              <a:rPr lang="fr-CA" sz="3200" b="1" dirty="0">
                <a:solidFill>
                  <a:srgbClr val="0070C0"/>
                </a:solidFill>
                <a:latin typeface="Calibri" panose="020F0502020204030204" pitchFamily="34" charset="0"/>
              </a:rPr>
              <a:t>Psychologie expérimentale</a:t>
            </a:r>
          </a:p>
          <a:p>
            <a:pPr marL="971550" lvl="1" indent="-514350" algn="l">
              <a:buFont typeface="Wingdings" panose="05000000000000000000" pitchFamily="2" charset="2"/>
              <a:buChar char="Ø"/>
            </a:pPr>
            <a:r>
              <a:rPr lang="fr-CA" sz="32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</a:rPr>
              <a:t>Béhaviorisme</a:t>
            </a:r>
          </a:p>
          <a:p>
            <a:pPr marL="971550" lvl="1" indent="-514350" algn="l">
              <a:buFont typeface="Wingdings" panose="05000000000000000000" pitchFamily="2" charset="2"/>
              <a:buChar char="Ø"/>
            </a:pPr>
            <a:r>
              <a:rPr lang="fr-CA" sz="32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</a:rPr>
              <a:t>Cognitivisme</a:t>
            </a:r>
            <a:endParaRPr lang="en-CA" sz="3200" b="1" dirty="0">
              <a:solidFill>
                <a:schemeClr val="accent1">
                  <a:lumMod val="60000"/>
                  <a:lumOff val="40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4" name="Sous-titre 2">
            <a:extLst>
              <a:ext uri="{FF2B5EF4-FFF2-40B4-BE49-F238E27FC236}">
                <a16:creationId xmlns:a16="http://schemas.microsoft.com/office/drawing/2014/main" id="{2FC549AD-5982-4F86-B357-3D85AB631533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5926238" cy="63660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CA" sz="4800" b="1" dirty="0">
                <a:solidFill>
                  <a:srgbClr val="ED7D31"/>
                </a:solidFill>
                <a:latin typeface="Calibri" panose="020F0502020204030204" pitchFamily="34" charset="0"/>
              </a:rPr>
              <a:t>PSY 3503 </a:t>
            </a:r>
            <a:r>
              <a:rPr lang="fr-CA" sz="4800" b="1" dirty="0">
                <a:solidFill>
                  <a:srgbClr val="0070C0"/>
                </a:solidFill>
                <a:latin typeface="Calibri" panose="020F0502020204030204" pitchFamily="34" charset="0"/>
              </a:rPr>
              <a:t>– Lecture 1.2</a:t>
            </a:r>
            <a:endParaRPr lang="en-CA" sz="4800" b="1" dirty="0">
              <a:solidFill>
                <a:schemeClr val="accent1">
                  <a:lumMod val="40000"/>
                  <a:lumOff val="60000"/>
                </a:schemeClr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52226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2"/>
          <p:cNvSpPr txBox="1">
            <a:spLocks noChangeArrowheads="1"/>
          </p:cNvSpPr>
          <p:nvPr/>
        </p:nvSpPr>
        <p:spPr>
          <a:xfrm>
            <a:off x="0" y="0"/>
            <a:ext cx="9326880" cy="64008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CA" altLang="fr-FR" sz="2000" b="1" dirty="0">
                <a:latin typeface="Calibri" panose="020F0502020204030204" pitchFamily="34" charset="0"/>
              </a:rPr>
              <a:t>Historique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fr-CA" altLang="fr-FR" sz="1800" b="1" i="1" dirty="0">
                <a:latin typeface="Calibri" panose="020F0502020204030204" pitchFamily="34" charset="0"/>
              </a:rPr>
              <a:t>Psychologie scientifique</a:t>
            </a:r>
          </a:p>
        </p:txBody>
      </p:sp>
      <p:pic>
        <p:nvPicPr>
          <p:cNvPr id="26626" name="Picture 2" descr="https://previews.123rf.com/images/goopymart/goopymart1303/goopymart130300012/18680840-cartoon-illustration-of-a-bee-traveling-left-with-a-dotted-line-trail-Stock-Vector.jpg">
            <a:extLst>
              <a:ext uri="{FF2B5EF4-FFF2-40B4-BE49-F238E27FC236}">
                <a16:creationId xmlns:a16="http://schemas.microsoft.com/office/drawing/2014/main" id="{1DC6AC16-A0C6-4935-8A6A-DB94C878A1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0" y="1624013"/>
            <a:ext cx="12192000" cy="3609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2F24D07-0425-43DA-A436-2F6EB520040C}"/>
              </a:ext>
            </a:extLst>
          </p:cNvPr>
          <p:cNvSpPr txBox="1"/>
          <p:nvPr/>
        </p:nvSpPr>
        <p:spPr>
          <a:xfrm>
            <a:off x="0" y="920620"/>
            <a:ext cx="225033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3200" b="1" dirty="0"/>
              <a:t>Jusqu’ici… 		</a:t>
            </a:r>
            <a:endParaRPr lang="en-CA" sz="32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3D0830-84D3-4C28-91AA-D66EB6BF9B1A}"/>
              </a:ext>
            </a:extLst>
          </p:cNvPr>
          <p:cNvSpPr txBox="1"/>
          <p:nvPr/>
        </p:nvSpPr>
        <p:spPr>
          <a:xfrm>
            <a:off x="3093396" y="920620"/>
            <a:ext cx="735410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3200" b="1" dirty="0"/>
              <a:t>…les penseurs/philosophes/chercheurs rencontrés ont inféré des principes généraux afin d’expliquer leurs </a:t>
            </a:r>
            <a:r>
              <a:rPr lang="fr-CA" sz="3200" b="1" u="sng" dirty="0"/>
              <a:t>observations du monde naturel</a:t>
            </a:r>
            <a:r>
              <a:rPr lang="fr-CA" sz="3200" b="1" dirty="0"/>
              <a:t>.</a:t>
            </a:r>
            <a:endParaRPr lang="en-CA" sz="3200" b="1" dirty="0"/>
          </a:p>
        </p:txBody>
      </p:sp>
      <p:sp>
        <p:nvSpPr>
          <p:cNvPr id="2" name="Arrow: Down 1">
            <a:extLst>
              <a:ext uri="{FF2B5EF4-FFF2-40B4-BE49-F238E27FC236}">
                <a16:creationId xmlns:a16="http://schemas.microsoft.com/office/drawing/2014/main" id="{11A66FBD-2C45-44D6-8C1A-C6D500742188}"/>
              </a:ext>
            </a:extLst>
          </p:cNvPr>
          <p:cNvSpPr/>
          <p:nvPr/>
        </p:nvSpPr>
        <p:spPr>
          <a:xfrm>
            <a:off x="1598577" y="983261"/>
            <a:ext cx="1303507" cy="2250436"/>
          </a:xfrm>
          <a:prstGeom prst="down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73B096E-7862-4A50-BC94-4519D60FCEC9}"/>
              </a:ext>
            </a:extLst>
          </p:cNvPr>
          <p:cNvSpPr txBox="1"/>
          <p:nvPr/>
        </p:nvSpPr>
        <p:spPr>
          <a:xfrm>
            <a:off x="0" y="4075333"/>
            <a:ext cx="1130678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3200" b="1" dirty="0"/>
              <a:t>À partir de la fin du 19</a:t>
            </a:r>
            <a:r>
              <a:rPr lang="fr-CA" sz="3200" b="1" baseline="30000" dirty="0"/>
              <a:t>e</a:t>
            </a:r>
            <a:r>
              <a:rPr lang="fr-CA" sz="3200" b="1" dirty="0"/>
              <a:t> siècle, plutôt que de </a:t>
            </a:r>
            <a:br>
              <a:rPr lang="fr-CA" sz="3200" b="1" dirty="0"/>
            </a:br>
            <a:r>
              <a:rPr lang="fr-CA" sz="3200" b="1" dirty="0"/>
              <a:t>simplement chercher des corrélations, les scientifiques </a:t>
            </a:r>
            <a:br>
              <a:rPr lang="fr-CA" sz="3200" b="1" dirty="0"/>
            </a:br>
            <a:r>
              <a:rPr lang="fr-CA" sz="3200" b="1" dirty="0"/>
              <a:t>ont commencé à conduire des </a:t>
            </a:r>
            <a:r>
              <a:rPr lang="fr-CA" sz="3200" b="1" u="sng" dirty="0"/>
              <a:t>expériences</a:t>
            </a:r>
            <a:r>
              <a:rPr lang="fr-CA" sz="3200" b="1" dirty="0"/>
              <a:t>!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fr-CA" sz="3200" b="1" dirty="0"/>
              <a:t>Début de la manipulation de variables.</a:t>
            </a:r>
          </a:p>
          <a:p>
            <a:pPr marL="1371600" lvl="2" indent="-457200">
              <a:buFont typeface="Wingdings" panose="05000000000000000000" pitchFamily="2" charset="2"/>
              <a:buChar char="Ø"/>
            </a:pPr>
            <a:r>
              <a:rPr lang="fr-CA" sz="3200" b="1" dirty="0"/>
              <a:t>Début de la </a:t>
            </a:r>
            <a:r>
              <a:rPr lang="fr-CA" sz="3200" b="1" dirty="0">
                <a:solidFill>
                  <a:srgbClr val="00B0F0"/>
                </a:solidFill>
              </a:rPr>
              <a:t>« psychologie expérimentale »</a:t>
            </a:r>
            <a:r>
              <a:rPr lang="fr-CA" sz="3200" b="1" dirty="0"/>
              <a:t>!</a:t>
            </a:r>
            <a:endParaRPr lang="en-CA" sz="3200" b="1" dirty="0"/>
          </a:p>
        </p:txBody>
      </p:sp>
    </p:spTree>
    <p:extLst>
      <p:ext uri="{BB962C8B-B14F-4D97-AF65-F5344CB8AC3E}">
        <p14:creationId xmlns:p14="http://schemas.microsoft.com/office/powerpoint/2010/main" val="31199155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2"/>
          <p:cNvSpPr txBox="1">
            <a:spLocks noChangeArrowheads="1"/>
          </p:cNvSpPr>
          <p:nvPr/>
        </p:nvSpPr>
        <p:spPr>
          <a:xfrm>
            <a:off x="0" y="0"/>
            <a:ext cx="9326880" cy="64008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CA" altLang="fr-FR" sz="2000" b="1" dirty="0">
                <a:latin typeface="Calibri" panose="020F0502020204030204" pitchFamily="34" charset="0"/>
              </a:rPr>
              <a:t>Historique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fr-CA" altLang="fr-FR" sz="1800" b="1" i="1" dirty="0">
                <a:latin typeface="Calibri" panose="020F0502020204030204" pitchFamily="34" charset="0"/>
              </a:rPr>
              <a:t>Psychologie expérimentale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CFD547-4A5F-49EB-BF11-BA0B9CA5E803}"/>
              </a:ext>
            </a:extLst>
          </p:cNvPr>
          <p:cNvSpPr txBox="1"/>
          <p:nvPr/>
        </p:nvSpPr>
        <p:spPr>
          <a:xfrm>
            <a:off x="0" y="1353621"/>
            <a:ext cx="12141200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fr-CA" sz="3200" b="1" dirty="0"/>
              <a:t>Inspiré par la psychophysique de Gustav Fechner: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fr-CA" sz="3200" b="1" dirty="0">
              <a:solidFill>
                <a:srgbClr val="FF00FF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fr-CA" sz="3200" b="1" dirty="0">
              <a:solidFill>
                <a:srgbClr val="FF00FF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fr-CA" sz="3200" b="1" dirty="0">
              <a:solidFill>
                <a:srgbClr val="FF00FF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fr-CA" sz="3200" b="1" dirty="0">
              <a:solidFill>
                <a:srgbClr val="FF00FF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fr-CA" sz="3200" b="1" dirty="0"/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fr-CA" sz="3200" b="1" dirty="0"/>
              <a:t>Il souhaite à son tour </a:t>
            </a:r>
            <a:br>
              <a:rPr lang="fr-CA" sz="3200" b="1" dirty="0"/>
            </a:br>
            <a:r>
              <a:rPr lang="fr-CA" sz="3200" b="1" dirty="0"/>
              <a:t>découvrir des lois </a:t>
            </a:r>
            <a:br>
              <a:rPr lang="fr-CA" sz="3200" b="1" dirty="0"/>
            </a:br>
            <a:r>
              <a:rPr lang="fr-CA" sz="3200" b="1" dirty="0"/>
              <a:t>mathématiques</a:t>
            </a:r>
            <a:br>
              <a:rPr lang="fr-CA" sz="3200" b="1" dirty="0"/>
            </a:br>
            <a:r>
              <a:rPr lang="fr-CA" sz="3200" b="1" dirty="0"/>
              <a:t>précises!!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fr-CA" sz="3200" b="1" dirty="0">
                <a:solidFill>
                  <a:srgbClr val="00B0F0"/>
                </a:solidFill>
              </a:rPr>
              <a:t>Se tourne vers l’étude de la mémoire!</a:t>
            </a:r>
            <a:endParaRPr lang="fr-CA" sz="2800" b="1" dirty="0">
              <a:solidFill>
                <a:srgbClr val="00B0F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F24D07-0425-43DA-A436-2F6EB520040C}"/>
              </a:ext>
            </a:extLst>
          </p:cNvPr>
          <p:cNvSpPr txBox="1"/>
          <p:nvPr/>
        </p:nvSpPr>
        <p:spPr>
          <a:xfrm>
            <a:off x="50800" y="704463"/>
            <a:ext cx="69725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3200" b="1" u="sng" dirty="0"/>
              <a:t>Hermann Ebbinghaus</a:t>
            </a:r>
            <a:r>
              <a:rPr lang="fr-CA" sz="3200" b="1" dirty="0"/>
              <a:t> (1850 – 1909)</a:t>
            </a:r>
            <a:endParaRPr lang="en-CA" sz="32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2730969-F01D-442E-BD3C-A868EB2C39C7}"/>
                  </a:ext>
                </a:extLst>
              </p:cNvPr>
              <p:cNvSpPr txBox="1"/>
              <p:nvPr/>
            </p:nvSpPr>
            <p:spPr>
              <a:xfrm>
                <a:off x="356573" y="2002779"/>
                <a:ext cx="7770454" cy="15935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3200" i="1" u="sng" dirty="0">
                    <a:latin typeface="Cambria Math" panose="02040503050406030204" pitchFamily="18" charset="0"/>
                    <a:ea typeface="Tahoma" panose="020B0604030504040204" pitchFamily="34" charset="0"/>
                    <a:cs typeface="Tahoma" panose="020B0604030504040204" pitchFamily="34" charset="0"/>
                  </a:rPr>
                  <a:t>Loi de Fechner:</a:t>
                </a:r>
                <a:endParaRPr lang="en-CA" sz="3200" b="0" i="1" u="sng" dirty="0">
                  <a:latin typeface="Cambria Math" panose="02040503050406030204" pitchFamily="18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3200" b="0" i="1" smtClean="0">
                          <a:latin typeface="Cambria Math" panose="02040503050406030204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m:t>𝑃</m:t>
                      </m:r>
                      <m:r>
                        <a:rPr lang="en-CA" sz="3200" b="0" i="1" smtClean="0">
                          <a:latin typeface="Cambria Math" panose="02040503050406030204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m:t>=</m:t>
                      </m:r>
                      <m:r>
                        <a:rPr lang="en-CA" sz="3200" b="0" i="1" smtClean="0">
                          <a:latin typeface="Cambria Math" panose="02040503050406030204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m:t>𝑘</m:t>
                      </m:r>
                      <m:r>
                        <a:rPr lang="en-CA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ahoma" panose="020B0604030504040204" pitchFamily="34" charset="0"/>
                        </a:rPr>
                        <m:t>∙</m:t>
                      </m:r>
                      <m:r>
                        <m:rPr>
                          <m:sty m:val="p"/>
                        </m:rPr>
                        <a:rPr lang="en-CA" sz="32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ahoma" panose="020B0604030504040204" pitchFamily="34" charset="0"/>
                        </a:rPr>
                        <m:t>ln</m:t>
                      </m:r>
                      <m:r>
                        <a:rPr lang="en-CA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ahoma" panose="020B0604030504040204" pitchFamily="34" charset="0"/>
                        </a:rPr>
                        <m:t>⁡(</m:t>
                      </m:r>
                      <m:f>
                        <m:fPr>
                          <m:ctrlPr>
                            <a:rPr lang="en-CA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ahoma" panose="020B0604030504040204" pitchFamily="34" charset="0"/>
                            </a:rPr>
                          </m:ctrlPr>
                        </m:fPr>
                        <m:num>
                          <m:r>
                            <a:rPr lang="en-CA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ahoma" panose="020B0604030504040204" pitchFamily="34" charset="0"/>
                            </a:rPr>
                            <m:t>𝑆</m:t>
                          </m:r>
                        </m:num>
                        <m:den>
                          <m:sSub>
                            <m:sSubPr>
                              <m:ctrlPr>
                                <a:rPr lang="en-CA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ahom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CA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ahoma" panose="020B0604030504040204" pitchFamily="34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CA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ahoma" panose="020B0604030504040204" pitchFamily="34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en-CA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ahoma" panose="020B0604030504040204" pitchFamily="34" charset="0"/>
                        </a:rPr>
                        <m:t>)</m:t>
                      </m:r>
                    </m:oMath>
                  </m:oMathPara>
                </a14:m>
                <a:endParaRPr lang="en-CA" sz="32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2730969-F01D-442E-BD3C-A868EB2C39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573" y="2002779"/>
                <a:ext cx="7770454" cy="1593578"/>
              </a:xfrm>
              <a:prstGeom prst="rect">
                <a:avLst/>
              </a:prstGeom>
              <a:blipFill>
                <a:blip r:embed="rId3"/>
                <a:stretch>
                  <a:fillRect l="-1961" t="-498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9698" name="Picture 2" descr="https://nwnoggin.org/wp-content/uploads/2016/06/Fechners-law-graph.jpg">
            <a:extLst>
              <a:ext uri="{FF2B5EF4-FFF2-40B4-BE49-F238E27FC236}">
                <a16:creationId xmlns:a16="http://schemas.microsoft.com/office/drawing/2014/main" id="{64C6D31B-5250-4432-B547-B4A4AC7BE8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1270" y="1968732"/>
            <a:ext cx="6226137" cy="4150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35297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2"/>
          <p:cNvSpPr txBox="1">
            <a:spLocks noChangeArrowheads="1"/>
          </p:cNvSpPr>
          <p:nvPr/>
        </p:nvSpPr>
        <p:spPr>
          <a:xfrm>
            <a:off x="0" y="0"/>
            <a:ext cx="9326880" cy="64008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CA" altLang="fr-FR" sz="2000" b="1" dirty="0">
                <a:latin typeface="Calibri" panose="020F0502020204030204" pitchFamily="34" charset="0"/>
              </a:rPr>
              <a:t>Historique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fr-CA" altLang="fr-FR" sz="1800" b="1" i="1" dirty="0">
                <a:latin typeface="Calibri" panose="020F0502020204030204" pitchFamily="34" charset="0"/>
              </a:rPr>
              <a:t>Psychologie expérimentale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CFD547-4A5F-49EB-BF11-BA0B9CA5E803}"/>
              </a:ext>
            </a:extLst>
          </p:cNvPr>
          <p:cNvSpPr txBox="1"/>
          <p:nvPr/>
        </p:nvSpPr>
        <p:spPr>
          <a:xfrm>
            <a:off x="0" y="1353621"/>
            <a:ext cx="121412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fr-CA" sz="3200" b="1" dirty="0"/>
              <a:t>Cherche une loi pour décrire l’oubli.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fr-CA" sz="3200" b="1" dirty="0"/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fr-CA" sz="3200" b="1" dirty="0"/>
              <a:t>Méthodologie: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fr-CA" sz="2800" b="1" dirty="0"/>
              <a:t>Il est son propre (et unique) sujet.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fr-CA" sz="2800" b="1" dirty="0"/>
              <a:t>Utilise des « non-mots » de 3 lettres </a:t>
            </a:r>
            <a:br>
              <a:rPr lang="fr-CA" sz="2800" b="1" dirty="0"/>
            </a:br>
            <a:r>
              <a:rPr lang="fr-CA" sz="2800" b="1" dirty="0">
                <a:solidFill>
                  <a:srgbClr val="FF00FF"/>
                </a:solidFill>
              </a:rPr>
              <a:t>(pourquoi?)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fr-CA" sz="2800" b="1" dirty="0"/>
              <a:t>Toujours une seule variable indépendante</a:t>
            </a:r>
          </a:p>
          <a:p>
            <a:pPr marL="1371600" lvl="2" indent="-457200">
              <a:buFont typeface="Wingdings" panose="05000000000000000000" pitchFamily="2" charset="2"/>
              <a:buChar char="ü"/>
            </a:pPr>
            <a:r>
              <a:rPr lang="fr-CA" sz="2400" b="1" dirty="0"/>
              <a:t>Le délai entre les apprentissages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fr-CA" sz="2800" b="1" dirty="0"/>
              <a:t>Une variable dépendante.</a:t>
            </a:r>
          </a:p>
          <a:p>
            <a:pPr marL="1371600" lvl="2" indent="-457200">
              <a:buFont typeface="Wingdings" panose="05000000000000000000" pitchFamily="2" charset="2"/>
              <a:buChar char="ü"/>
            </a:pPr>
            <a:r>
              <a:rPr lang="fr-CA" sz="2400" b="1" dirty="0"/>
              <a:t>Le « temps sauvé » pour le </a:t>
            </a:r>
            <a:r>
              <a:rPr lang="fr-CA" sz="2400" b="1" dirty="0" err="1"/>
              <a:t>ré-apprentissage</a:t>
            </a:r>
            <a:r>
              <a:rPr lang="fr-CA" sz="2400" b="1" dirty="0"/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F24D07-0425-43DA-A436-2F6EB520040C}"/>
              </a:ext>
            </a:extLst>
          </p:cNvPr>
          <p:cNvSpPr txBox="1"/>
          <p:nvPr/>
        </p:nvSpPr>
        <p:spPr>
          <a:xfrm>
            <a:off x="50800" y="704463"/>
            <a:ext cx="69725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3200" b="1" u="sng" dirty="0"/>
              <a:t>Hermann Ebbinghaus</a:t>
            </a:r>
            <a:r>
              <a:rPr lang="fr-CA" sz="3200" b="1" dirty="0"/>
              <a:t> (1850 – 1909)</a:t>
            </a:r>
            <a:endParaRPr lang="en-CA" sz="32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9FF674-C869-48AD-8AC3-7A34FD0970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8511" y="2483508"/>
            <a:ext cx="3923489" cy="430153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34B64B3-2983-47BB-85A0-1F1B481B38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8825" y="2798848"/>
            <a:ext cx="667029" cy="85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7117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2"/>
          <p:cNvSpPr txBox="1">
            <a:spLocks noChangeArrowheads="1"/>
          </p:cNvSpPr>
          <p:nvPr/>
        </p:nvSpPr>
        <p:spPr>
          <a:xfrm>
            <a:off x="0" y="0"/>
            <a:ext cx="9326880" cy="64008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CA" altLang="fr-FR" sz="2000" b="1" dirty="0">
                <a:latin typeface="Calibri" panose="020F0502020204030204" pitchFamily="34" charset="0"/>
              </a:rPr>
              <a:t>Historique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fr-CA" altLang="fr-FR" sz="1800" b="1" i="1" dirty="0">
                <a:latin typeface="Calibri" panose="020F0502020204030204" pitchFamily="34" charset="0"/>
              </a:rPr>
              <a:t>Psychologie expérimentale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CFD547-4A5F-49EB-BF11-BA0B9CA5E803}"/>
              </a:ext>
            </a:extLst>
          </p:cNvPr>
          <p:cNvSpPr txBox="1"/>
          <p:nvPr/>
        </p:nvSpPr>
        <p:spPr>
          <a:xfrm>
            <a:off x="0" y="1353621"/>
            <a:ext cx="12141200" cy="4955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fr-CA" sz="3200" b="1" dirty="0"/>
              <a:t>Cherche une loi pour décrire l’oubli.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fr-CA" sz="3200" b="1" dirty="0"/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fr-CA" sz="3200" b="1" dirty="0"/>
              <a:t>Méthodologie: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fr-CA" sz="2800" b="1" dirty="0"/>
              <a:t>Tâche:</a:t>
            </a:r>
          </a:p>
          <a:p>
            <a:pPr marL="1371600" lvl="2" indent="-457200">
              <a:buFont typeface="+mj-lt"/>
              <a:buAutoNum type="arabicPeriod"/>
            </a:pPr>
            <a:r>
              <a:rPr lang="fr-CA" sz="2400" b="1" dirty="0"/>
              <a:t>Apprentissage</a:t>
            </a:r>
          </a:p>
          <a:p>
            <a:pPr marL="1371600" lvl="2" indent="-457200">
              <a:buFont typeface="+mj-lt"/>
              <a:buAutoNum type="arabicPeriod"/>
            </a:pPr>
            <a:r>
              <a:rPr lang="fr-CA" sz="2400" b="1" dirty="0"/>
              <a:t>délai</a:t>
            </a:r>
          </a:p>
          <a:p>
            <a:pPr marL="1371600" lvl="2" indent="-457200">
              <a:buFont typeface="+mj-lt"/>
              <a:buAutoNum type="arabicPeriod"/>
            </a:pPr>
            <a:r>
              <a:rPr lang="fr-CA" sz="2400" b="1" dirty="0"/>
              <a:t>test</a:t>
            </a:r>
          </a:p>
          <a:p>
            <a:pPr marL="1371600" lvl="2" indent="-457200">
              <a:buFont typeface="+mj-lt"/>
              <a:buAutoNum type="arabicPeriod"/>
            </a:pPr>
            <a:r>
              <a:rPr lang="fr-CA" sz="2400" b="1" dirty="0" err="1"/>
              <a:t>Ré-apprentissage</a:t>
            </a:r>
            <a:endParaRPr lang="fr-CA" sz="2400" b="1" dirty="0"/>
          </a:p>
          <a:p>
            <a:pPr marL="1371600" lvl="2" indent="-457200">
              <a:buFont typeface="+mj-lt"/>
              <a:buAutoNum type="arabicPeriod"/>
            </a:pPr>
            <a:endParaRPr lang="fr-CA" sz="2400" b="1" dirty="0"/>
          </a:p>
          <a:p>
            <a:pPr marL="1828800" lvl="3" indent="-457200">
              <a:buFont typeface="Wingdings" panose="05000000000000000000" pitchFamily="2" charset="2"/>
              <a:buChar char="Ø"/>
            </a:pPr>
            <a:r>
              <a:rPr lang="fr-CA" sz="2400" b="1" dirty="0"/>
              <a:t>A établi la méthodologie de base pour les</a:t>
            </a:r>
            <a:br>
              <a:rPr lang="fr-CA" sz="2400" b="1" dirty="0"/>
            </a:br>
            <a:r>
              <a:rPr lang="fr-CA" sz="2400" b="1" dirty="0"/>
              <a:t>expériences sur la mémoire des années </a:t>
            </a:r>
            <a:br>
              <a:rPr lang="fr-CA" sz="2400" b="1" dirty="0"/>
            </a:br>
            <a:r>
              <a:rPr lang="fr-CA" sz="2400" b="1" dirty="0"/>
              <a:t>qui ont suivies!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F24D07-0425-43DA-A436-2F6EB520040C}"/>
              </a:ext>
            </a:extLst>
          </p:cNvPr>
          <p:cNvSpPr txBox="1"/>
          <p:nvPr/>
        </p:nvSpPr>
        <p:spPr>
          <a:xfrm>
            <a:off x="50800" y="704463"/>
            <a:ext cx="69725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3200" b="1" u="sng" dirty="0"/>
              <a:t>Hermann Ebbinghaus</a:t>
            </a:r>
            <a:r>
              <a:rPr lang="fr-CA" sz="3200" b="1" dirty="0"/>
              <a:t> (1850 – 1909)</a:t>
            </a:r>
            <a:endParaRPr lang="en-CA" sz="32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9FF674-C869-48AD-8AC3-7A34FD0970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8511" y="2483508"/>
            <a:ext cx="3923489" cy="430153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34B64B3-2983-47BB-85A0-1F1B481B38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8825" y="2798848"/>
            <a:ext cx="667029" cy="85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1009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2"/>
          <p:cNvSpPr txBox="1">
            <a:spLocks noChangeArrowheads="1"/>
          </p:cNvSpPr>
          <p:nvPr/>
        </p:nvSpPr>
        <p:spPr>
          <a:xfrm>
            <a:off x="0" y="0"/>
            <a:ext cx="9326880" cy="64008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CA" altLang="fr-FR" sz="2000" b="1" dirty="0">
                <a:latin typeface="Calibri" panose="020F0502020204030204" pitchFamily="34" charset="0"/>
              </a:rPr>
              <a:t>Historique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fr-CA" altLang="fr-FR" sz="1800" b="1" i="1" dirty="0">
                <a:latin typeface="Calibri" panose="020F0502020204030204" pitchFamily="34" charset="0"/>
              </a:rPr>
              <a:t>Psychologie expérimentale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CFD547-4A5F-49EB-BF11-BA0B9CA5E803}"/>
              </a:ext>
            </a:extLst>
          </p:cNvPr>
          <p:cNvSpPr txBox="1"/>
          <p:nvPr/>
        </p:nvSpPr>
        <p:spPr>
          <a:xfrm>
            <a:off x="0" y="1353621"/>
            <a:ext cx="12141200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fr-CA" sz="3200" b="1" dirty="0"/>
              <a:t>Nommez deux limites majeures de sa méthodologie </a:t>
            </a:r>
            <a:br>
              <a:rPr lang="fr-CA" sz="3200" b="1" dirty="0"/>
            </a:br>
            <a:r>
              <a:rPr lang="fr-CA" sz="3200" b="1" dirty="0"/>
              <a:t>et comment les pallier: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fr-CA" sz="3200" b="1" dirty="0"/>
          </a:p>
          <a:p>
            <a:pPr marL="914400" lvl="1" indent="-457200">
              <a:buFont typeface="Wingdings" panose="05000000000000000000" pitchFamily="2" charset="2"/>
              <a:buChar char="v"/>
            </a:pPr>
            <a:r>
              <a:rPr lang="fr-CA" sz="3200" b="1" dirty="0">
                <a:solidFill>
                  <a:srgbClr val="FF00FF"/>
                </a:solidFill>
              </a:rPr>
              <a:t>Problème 1:</a:t>
            </a:r>
          </a:p>
          <a:p>
            <a:pPr marL="1371600" lvl="2" indent="-457200">
              <a:buFont typeface="Wingdings" panose="05000000000000000000" pitchFamily="2" charset="2"/>
              <a:buChar char="v"/>
            </a:pPr>
            <a:r>
              <a:rPr lang="fr-CA" sz="2800" b="1" dirty="0">
                <a:solidFill>
                  <a:srgbClr val="FF00FF"/>
                </a:solidFill>
              </a:rPr>
              <a:t>…</a:t>
            </a:r>
            <a:endParaRPr lang="fr-CA" sz="3200" b="1" dirty="0">
              <a:solidFill>
                <a:srgbClr val="FF00FF"/>
              </a:solidFill>
            </a:endParaRPr>
          </a:p>
          <a:p>
            <a:pPr marL="914400" lvl="1" indent="-457200">
              <a:buFont typeface="Wingdings" panose="05000000000000000000" pitchFamily="2" charset="2"/>
              <a:buChar char="v"/>
            </a:pPr>
            <a:endParaRPr lang="fr-CA" sz="3200" b="1" dirty="0">
              <a:solidFill>
                <a:srgbClr val="FF00FF"/>
              </a:solidFill>
            </a:endParaRPr>
          </a:p>
          <a:p>
            <a:pPr marL="914400" lvl="1" indent="-457200">
              <a:buFont typeface="Wingdings" panose="05000000000000000000" pitchFamily="2" charset="2"/>
              <a:buChar char="v"/>
            </a:pPr>
            <a:endParaRPr lang="fr-CA" sz="3200" b="1" dirty="0">
              <a:solidFill>
                <a:srgbClr val="FF00FF"/>
              </a:solidFill>
            </a:endParaRPr>
          </a:p>
          <a:p>
            <a:pPr marL="914400" lvl="1" indent="-457200">
              <a:buFont typeface="Wingdings" panose="05000000000000000000" pitchFamily="2" charset="2"/>
              <a:buChar char="v"/>
            </a:pPr>
            <a:r>
              <a:rPr lang="fr-CA" sz="3200" b="1" dirty="0">
                <a:solidFill>
                  <a:srgbClr val="FF00FF"/>
                </a:solidFill>
              </a:rPr>
              <a:t>Problème 2:</a:t>
            </a:r>
          </a:p>
          <a:p>
            <a:pPr marL="1371600" lvl="2" indent="-457200">
              <a:buFont typeface="Wingdings" panose="05000000000000000000" pitchFamily="2" charset="2"/>
              <a:buChar char="v"/>
            </a:pPr>
            <a:r>
              <a:rPr lang="fr-CA" sz="2400" b="1" dirty="0">
                <a:solidFill>
                  <a:srgbClr val="FF00FF"/>
                </a:solidFill>
              </a:rPr>
              <a:t>…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F24D07-0425-43DA-A436-2F6EB520040C}"/>
              </a:ext>
            </a:extLst>
          </p:cNvPr>
          <p:cNvSpPr txBox="1"/>
          <p:nvPr/>
        </p:nvSpPr>
        <p:spPr>
          <a:xfrm>
            <a:off x="50800" y="704463"/>
            <a:ext cx="69725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3200" b="1" u="sng" dirty="0"/>
              <a:t>Hermann Ebbinghaus</a:t>
            </a:r>
            <a:r>
              <a:rPr lang="fr-CA" sz="3200" b="1" dirty="0"/>
              <a:t> (1850 – 1909)</a:t>
            </a:r>
            <a:endParaRPr lang="en-CA" sz="32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9FF674-C869-48AD-8AC3-7A34FD0970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8511" y="2483508"/>
            <a:ext cx="3923489" cy="430153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34B64B3-2983-47BB-85A0-1F1B481B38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8825" y="2798848"/>
            <a:ext cx="667029" cy="85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13304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2"/>
          <p:cNvSpPr txBox="1">
            <a:spLocks noChangeArrowheads="1"/>
          </p:cNvSpPr>
          <p:nvPr/>
        </p:nvSpPr>
        <p:spPr>
          <a:xfrm>
            <a:off x="0" y="0"/>
            <a:ext cx="9326880" cy="64008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CA" altLang="fr-FR" sz="2000" b="1" dirty="0">
                <a:latin typeface="Calibri" panose="020F0502020204030204" pitchFamily="34" charset="0"/>
              </a:rPr>
              <a:t>Historique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fr-CA" altLang="fr-FR" sz="1800" b="1" i="1" dirty="0">
                <a:latin typeface="Calibri" panose="020F0502020204030204" pitchFamily="34" charset="0"/>
              </a:rPr>
              <a:t>Psychologie expérimentale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CFD547-4A5F-49EB-BF11-BA0B9CA5E803}"/>
              </a:ext>
            </a:extLst>
          </p:cNvPr>
          <p:cNvSpPr txBox="1"/>
          <p:nvPr/>
        </p:nvSpPr>
        <p:spPr>
          <a:xfrm>
            <a:off x="0" y="1353621"/>
            <a:ext cx="12141200" cy="5201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fr-CA" sz="3200" b="1" dirty="0"/>
              <a:t>Étudie la physiologie de la salivation et de la digestion chez le chien.</a:t>
            </a:r>
            <a:br>
              <a:rPr lang="fr-CA" sz="3200" b="1" dirty="0"/>
            </a:br>
            <a:r>
              <a:rPr lang="fr-CA" sz="3200" b="1" dirty="0"/>
              <a:t>(Prix Nobel en physiologie/médecine en 1904)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fr-CA" sz="3200" b="1" dirty="0"/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fr-CA" sz="3200" b="1" dirty="0"/>
              <a:t>Découvre par hasard une manière d’étudier comment les associations se forment dans le cerveau d’un chien!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fr-CA" sz="1400" b="1" dirty="0"/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fr-CA" sz="2400" b="1" dirty="0"/>
              <a:t>Les chiens salivaient quand ils entendaient les </a:t>
            </a:r>
            <a:br>
              <a:rPr lang="fr-CA" sz="2400" b="1" dirty="0"/>
            </a:br>
            <a:r>
              <a:rPr lang="fr-CA" sz="2400" b="1" dirty="0"/>
              <a:t>pas de l’assistant de laboratoire qui arrivait avec </a:t>
            </a:r>
            <a:br>
              <a:rPr lang="fr-CA" sz="2400" b="1" dirty="0"/>
            </a:br>
            <a:r>
              <a:rPr lang="fr-CA" sz="2400" b="1" dirty="0"/>
              <a:t>la nourriture ou lorsqu’ils voyaient </a:t>
            </a:r>
            <a:br>
              <a:rPr lang="fr-CA" sz="2400" b="1" dirty="0"/>
            </a:br>
            <a:r>
              <a:rPr lang="fr-CA" sz="2400" b="1" dirty="0"/>
              <a:t>le bol de nourriture.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fr-CA" sz="1400" b="1" dirty="0"/>
          </a:p>
          <a:p>
            <a:pPr marL="1371600" lvl="2" indent="-457200">
              <a:buFont typeface="Wingdings" panose="05000000000000000000" pitchFamily="2" charset="2"/>
              <a:buChar char="Ø"/>
            </a:pPr>
            <a:r>
              <a:rPr lang="fr-CA" sz="2400" b="1" dirty="0"/>
              <a:t>Cela interférait avec les études de Pavlov sur la </a:t>
            </a:r>
            <a:br>
              <a:rPr lang="fr-CA" sz="2400" b="1" dirty="0"/>
            </a:br>
            <a:r>
              <a:rPr lang="fr-CA" sz="2400" b="1" dirty="0"/>
              <a:t>salivation, ce qui attira son attention!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F24D07-0425-43DA-A436-2F6EB520040C}"/>
              </a:ext>
            </a:extLst>
          </p:cNvPr>
          <p:cNvSpPr txBox="1"/>
          <p:nvPr/>
        </p:nvSpPr>
        <p:spPr>
          <a:xfrm>
            <a:off x="50800" y="704463"/>
            <a:ext cx="69725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3200" b="1" u="sng" dirty="0"/>
              <a:t>Ivan Pavlov</a:t>
            </a:r>
            <a:r>
              <a:rPr lang="fr-CA" sz="3200" b="1" dirty="0"/>
              <a:t> (1849 – 1936)</a:t>
            </a:r>
            <a:endParaRPr lang="en-CA" sz="3200" b="1" dirty="0"/>
          </a:p>
        </p:txBody>
      </p:sp>
      <p:pic>
        <p:nvPicPr>
          <p:cNvPr id="30724" name="Picture 4" descr="https://www.cesarsway.com/sites/newcesarsway/files/styles/large_article_preview/public/Food-aggression-and-what-to-do-about-it.jpg?itok=gN0XX9KJ">
            <a:extLst>
              <a:ext uri="{FF2B5EF4-FFF2-40B4-BE49-F238E27FC236}">
                <a16:creationId xmlns:a16="http://schemas.microsoft.com/office/drawing/2014/main" id="{98DDC734-8492-4F71-9AAF-0717C39F08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0843" y="4343774"/>
            <a:ext cx="4721157" cy="2514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16699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2"/>
          <p:cNvSpPr txBox="1">
            <a:spLocks noChangeArrowheads="1"/>
          </p:cNvSpPr>
          <p:nvPr/>
        </p:nvSpPr>
        <p:spPr>
          <a:xfrm>
            <a:off x="0" y="0"/>
            <a:ext cx="9326880" cy="64008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CA" altLang="fr-FR" sz="2000" b="1" dirty="0">
                <a:latin typeface="Calibri" panose="020F0502020204030204" pitchFamily="34" charset="0"/>
              </a:rPr>
              <a:t>Historique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fr-CA" altLang="fr-FR" sz="1800" b="1" i="1" dirty="0">
                <a:latin typeface="Calibri" panose="020F0502020204030204" pitchFamily="34" charset="0"/>
              </a:rPr>
              <a:t>Psychologie expérimentale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CFD547-4A5F-49EB-BF11-BA0B9CA5E803}"/>
              </a:ext>
            </a:extLst>
          </p:cNvPr>
          <p:cNvSpPr txBox="1"/>
          <p:nvPr/>
        </p:nvSpPr>
        <p:spPr>
          <a:xfrm>
            <a:off x="0" y="1143143"/>
            <a:ext cx="12141200" cy="5786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fr-CA" sz="3200" b="1" dirty="0"/>
              <a:t>A ensuite effectué une série d’études expérimentales sur les facteurs influençant l’apprentissage chez l’animal.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fr-CA" sz="2800" b="1" dirty="0"/>
              <a:t>A étudié principalement l’apprentissage selon lequel un stimulus prédit un événement important: </a:t>
            </a:r>
            <a:r>
              <a:rPr lang="fr-CA" sz="2800" b="1" dirty="0">
                <a:solidFill>
                  <a:srgbClr val="00B0F0"/>
                </a:solidFill>
              </a:rPr>
              <a:t>« conditionnement classique »</a:t>
            </a:r>
            <a:r>
              <a:rPr lang="fr-CA" sz="2800" b="1" dirty="0"/>
              <a:t>!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fr-CA" sz="1400" b="1" dirty="0"/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fr-CA" sz="3200" b="1" dirty="0"/>
              <a:t>Lois d’associations démontrées expérimentalement: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altLang="en-US" sz="2400" b="1" dirty="0" err="1">
                <a:ea typeface="ＭＳ Ｐゴシック" panose="020B0600070205080204" pitchFamily="34" charset="-128"/>
              </a:rPr>
              <a:t>Fréquence</a:t>
            </a:r>
            <a:r>
              <a:rPr lang="en-US" altLang="en-US" sz="2400" b="1" dirty="0">
                <a:ea typeface="ＭＳ Ｐゴシック" panose="020B0600070205080204" pitchFamily="34" charset="-128"/>
              </a:rPr>
              <a:t> :</a:t>
            </a:r>
            <a:r>
              <a:rPr lang="en-US" altLang="en-US" sz="2400" dirty="0">
                <a:ea typeface="ＭＳ Ｐゴシック" panose="020B0600070205080204" pitchFamily="34" charset="-128"/>
              </a:rPr>
              <a:t> </a:t>
            </a:r>
          </a:p>
          <a:p>
            <a:pPr marL="1257300" lvl="2" indent="-342900">
              <a:buFont typeface="Wingdings" panose="05000000000000000000" pitchFamily="2" charset="2"/>
              <a:buChar char="Ø"/>
            </a:pPr>
            <a:r>
              <a:rPr lang="en-US" altLang="en-US" sz="2400" dirty="0">
                <a:ea typeface="ＭＳ Ｐゴシック" panose="020B0600070205080204" pitchFamily="34" charset="-128"/>
              </a:rPr>
              <a:t>association </a:t>
            </a:r>
            <a:r>
              <a:rPr lang="en-US" altLang="en-US" sz="2400" dirty="0" err="1">
                <a:ea typeface="ＭＳ Ｐゴシック" panose="020B0600070205080204" pitchFamily="34" charset="-128"/>
              </a:rPr>
              <a:t>répétée</a:t>
            </a:r>
            <a:r>
              <a:rPr lang="en-US" altLang="en-US" sz="2400" dirty="0">
                <a:ea typeface="ＭＳ Ｐゴシック" panose="020B0600070205080204" pitchFamily="34" charset="-128"/>
              </a:rPr>
              <a:t> augment la force de l</a:t>
            </a:r>
            <a:r>
              <a:rPr lang="ja-JP" altLang="en-US" sz="2400" dirty="0"/>
              <a:t>’</a:t>
            </a:r>
            <a:r>
              <a:rPr lang="en-US" altLang="ja-JP" sz="2400" dirty="0"/>
              <a:t>association </a:t>
            </a:r>
            <a:br>
              <a:rPr lang="en-US" altLang="ja-JP" sz="2400" dirty="0"/>
            </a:br>
            <a:r>
              <a:rPr lang="en-US" altLang="ja-JP" sz="2400" dirty="0"/>
              <a:t>(</a:t>
            </a:r>
            <a:r>
              <a:rPr lang="en-US" altLang="ja-JP" sz="2400" dirty="0" err="1"/>
              <a:t>courbe</a:t>
            </a:r>
            <a:r>
              <a:rPr lang="en-US" altLang="ja-JP" sz="2400" dirty="0"/>
              <a:t> d</a:t>
            </a:r>
            <a:r>
              <a:rPr lang="ja-JP" altLang="en-US" sz="2400" dirty="0"/>
              <a:t>’</a:t>
            </a:r>
            <a:r>
              <a:rPr lang="en-US" altLang="ja-JP" sz="2400" dirty="0" err="1"/>
              <a:t>apprentissage</a:t>
            </a:r>
            <a:r>
              <a:rPr lang="en-US" altLang="ja-JP" sz="2400" dirty="0"/>
              <a:t>). 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altLang="en-US" sz="2400" b="1" dirty="0" err="1">
                <a:ea typeface="ＭＳ Ｐゴシック" panose="020B0600070205080204" pitchFamily="34" charset="-128"/>
              </a:rPr>
              <a:t>Contiguïté</a:t>
            </a:r>
            <a:r>
              <a:rPr lang="en-US" altLang="en-US" sz="2400" b="1" dirty="0">
                <a:ea typeface="ＭＳ Ｐゴシック" panose="020B0600070205080204" pitchFamily="34" charset="-128"/>
              </a:rPr>
              <a:t>: </a:t>
            </a:r>
          </a:p>
          <a:p>
            <a:pPr marL="1257300" lvl="2" indent="-342900">
              <a:buFont typeface="Wingdings" panose="05000000000000000000" pitchFamily="2" charset="2"/>
              <a:buChar char="Ø"/>
            </a:pPr>
            <a:r>
              <a:rPr lang="en-US" altLang="en-US" sz="2400" dirty="0">
                <a:ea typeface="ＭＳ Ｐゴシック" panose="020B0600070205080204" pitchFamily="34" charset="-128"/>
              </a:rPr>
              <a:t>l</a:t>
            </a:r>
            <a:r>
              <a:rPr lang="ja-JP" altLang="en-US" sz="2400" dirty="0"/>
              <a:t>’</a:t>
            </a:r>
            <a:r>
              <a:rPr lang="en-US" altLang="ja-JP" sz="2400" dirty="0"/>
              <a:t>association entre la cloche et la </a:t>
            </a:r>
            <a:r>
              <a:rPr lang="en-US" altLang="ja-JP" sz="2400" dirty="0" err="1"/>
              <a:t>nourriture</a:t>
            </a:r>
            <a:r>
              <a:rPr lang="en-US" altLang="ja-JP" sz="2400" dirty="0"/>
              <a:t> </a:t>
            </a:r>
            <a:r>
              <a:rPr lang="en-US" altLang="ja-JP" sz="2400" dirty="0" err="1"/>
              <a:t>disparait</a:t>
            </a:r>
            <a:r>
              <a:rPr lang="en-US" altLang="ja-JP" sz="2400" dirty="0"/>
              <a:t> </a:t>
            </a:r>
            <a:r>
              <a:rPr lang="en-US" altLang="ja-JP" sz="2400" dirty="0" err="1"/>
              <a:t>lorsque</a:t>
            </a:r>
            <a:r>
              <a:rPr lang="en-US" altLang="ja-JP" sz="2400" dirty="0"/>
              <a:t> </a:t>
            </a:r>
            <a:br>
              <a:rPr lang="en-US" altLang="ja-JP" sz="2400" dirty="0"/>
            </a:br>
            <a:r>
              <a:rPr lang="en-US" altLang="ja-JP" sz="2400" dirty="0"/>
              <a:t>la cloche </a:t>
            </a:r>
            <a:r>
              <a:rPr lang="en-US" altLang="ja-JP" sz="2400" dirty="0" err="1"/>
              <a:t>est</a:t>
            </a:r>
            <a:r>
              <a:rPr lang="en-US" altLang="ja-JP" sz="2400" dirty="0"/>
              <a:t> </a:t>
            </a:r>
            <a:r>
              <a:rPr lang="en-US" altLang="ja-JP" sz="2400" dirty="0" err="1"/>
              <a:t>présentée</a:t>
            </a:r>
            <a:r>
              <a:rPr lang="en-US" altLang="ja-JP" sz="2400" dirty="0"/>
              <a:t> </a:t>
            </a:r>
            <a:r>
              <a:rPr lang="en-US" altLang="ja-JP" sz="2400" dirty="0" err="1"/>
              <a:t>seule</a:t>
            </a:r>
            <a:r>
              <a:rPr lang="en-US" altLang="ja-JP" sz="2400" dirty="0"/>
              <a:t> (fin de la </a:t>
            </a:r>
            <a:r>
              <a:rPr lang="en-US" altLang="ja-JP" sz="2400" dirty="0" err="1"/>
              <a:t>contiguïté</a:t>
            </a:r>
            <a:r>
              <a:rPr lang="en-US" altLang="ja-JP" sz="2400" dirty="0"/>
              <a:t>).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altLang="en-US" sz="2400" b="1" dirty="0">
                <a:ea typeface="ＭＳ Ｐゴシック" panose="020B0600070205080204" pitchFamily="34" charset="-128"/>
              </a:rPr>
              <a:t>Similitude : </a:t>
            </a:r>
          </a:p>
          <a:p>
            <a:pPr marL="1257300" lvl="2" indent="-342900">
              <a:buFont typeface="Wingdings" panose="05000000000000000000" pitchFamily="2" charset="2"/>
              <a:buChar char="Ø"/>
            </a:pPr>
            <a:r>
              <a:rPr lang="en-US" altLang="en-US" sz="2400" dirty="0">
                <a:ea typeface="ＭＳ Ｐゴシック" panose="020B0600070205080204" pitchFamily="34" charset="-128"/>
              </a:rPr>
              <a:t>les </a:t>
            </a:r>
            <a:r>
              <a:rPr lang="en-US" altLang="en-US" sz="2400" dirty="0" err="1">
                <a:ea typeface="ＭＳ Ｐゴシック" panose="020B0600070205080204" pitchFamily="34" charset="-128"/>
              </a:rPr>
              <a:t>réponses</a:t>
            </a:r>
            <a:r>
              <a:rPr lang="en-US" altLang="en-US" sz="2400" dirty="0">
                <a:ea typeface="ＭＳ Ｐゴシック" panose="020B0600070205080204" pitchFamily="34" charset="-128"/>
              </a:rPr>
              <a:t> de salivation </a:t>
            </a:r>
            <a:r>
              <a:rPr lang="en-US" altLang="en-US" sz="2400" dirty="0" err="1">
                <a:ea typeface="ＭＳ Ｐゴシック" panose="020B0600070205080204" pitchFamily="34" charset="-128"/>
              </a:rPr>
              <a:t>sont</a:t>
            </a:r>
            <a:r>
              <a:rPr lang="en-US" altLang="en-US" sz="2400" dirty="0">
                <a:ea typeface="ＭＳ Ｐゴシック" panose="020B0600070205080204" pitchFamily="34" charset="-128"/>
              </a:rPr>
              <a:t> </a:t>
            </a:r>
            <a:r>
              <a:rPr lang="en-US" altLang="en-US" sz="2400" b="1" dirty="0" err="1">
                <a:ea typeface="ＭＳ Ｐゴシック" panose="020B0600070205080204" pitchFamily="34" charset="-128"/>
              </a:rPr>
              <a:t>généralisées</a:t>
            </a:r>
            <a:r>
              <a:rPr lang="en-US" altLang="en-US" sz="2400" b="1" dirty="0">
                <a:ea typeface="ＭＳ Ｐゴシック" panose="020B0600070205080204" pitchFamily="34" charset="-128"/>
              </a:rPr>
              <a:t> </a:t>
            </a:r>
            <a:r>
              <a:rPr lang="en-US" altLang="en-US" sz="2400" dirty="0">
                <a:ea typeface="ＭＳ Ｐゴシック" panose="020B0600070205080204" pitchFamily="34" charset="-128"/>
              </a:rPr>
              <a:t>à des </a:t>
            </a:r>
            <a:r>
              <a:rPr lang="en-US" altLang="en-US" sz="2400" dirty="0" err="1">
                <a:ea typeface="ＭＳ Ｐゴシック" panose="020B0600070205080204" pitchFamily="34" charset="-128"/>
              </a:rPr>
              <a:t>sitmuli</a:t>
            </a:r>
            <a:r>
              <a:rPr lang="en-US" altLang="en-US" sz="2400" dirty="0">
                <a:ea typeface="ＭＳ Ｐゴシック" panose="020B0600070205080204" pitchFamily="34" charset="-128"/>
              </a:rPr>
              <a:t> </a:t>
            </a:r>
            <a:r>
              <a:rPr lang="en-US" altLang="en-US" sz="2400" dirty="0" err="1">
                <a:ea typeface="ＭＳ Ｐゴシック" panose="020B0600070205080204" pitchFamily="34" charset="-128"/>
              </a:rPr>
              <a:t>similaires</a:t>
            </a:r>
            <a:r>
              <a:rPr lang="en-US" altLang="en-US" sz="2400" dirty="0">
                <a:ea typeface="ＭＳ Ｐゴシック" panose="020B0600070205080204" pitchFamily="34" charset="-128"/>
              </a:rPr>
              <a:t>.  </a:t>
            </a:r>
            <a:r>
              <a:rPr lang="fr-CA" sz="3600" b="1" dirty="0"/>
              <a:t>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F24D07-0425-43DA-A436-2F6EB520040C}"/>
              </a:ext>
            </a:extLst>
          </p:cNvPr>
          <p:cNvSpPr txBox="1"/>
          <p:nvPr/>
        </p:nvSpPr>
        <p:spPr>
          <a:xfrm>
            <a:off x="58366" y="640080"/>
            <a:ext cx="69725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3200" b="1" u="sng" dirty="0"/>
              <a:t>Ivan Pavlov</a:t>
            </a:r>
            <a:r>
              <a:rPr lang="fr-CA" sz="3200" b="1" dirty="0"/>
              <a:t> (1849 – 1936)</a:t>
            </a:r>
            <a:endParaRPr lang="en-CA" sz="32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1870B9A-7E06-4357-B2FE-D30AED417016}"/>
              </a:ext>
            </a:extLst>
          </p:cNvPr>
          <p:cNvSpPr txBox="1"/>
          <p:nvPr/>
        </p:nvSpPr>
        <p:spPr>
          <a:xfrm>
            <a:off x="9412052" y="3316393"/>
            <a:ext cx="2690238" cy="1200329"/>
          </a:xfrm>
          <a:prstGeom prst="rect">
            <a:avLst/>
          </a:prstGeom>
          <a:noFill/>
          <a:ln>
            <a:solidFill>
              <a:srgbClr val="FF00FF"/>
            </a:solidFill>
            <a:prstDash val="dash"/>
          </a:ln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CA" sz="2400" b="1" dirty="0">
                <a:solidFill>
                  <a:srgbClr val="FF00FF"/>
                </a:solidFill>
              </a:rPr>
              <a:t>Est-</a:t>
            </a:r>
            <a:r>
              <a:rPr lang="en-CA" sz="2400" b="1" dirty="0" err="1">
                <a:solidFill>
                  <a:srgbClr val="FF00FF"/>
                </a:solidFill>
              </a:rPr>
              <a:t>il</a:t>
            </a:r>
            <a:r>
              <a:rPr lang="en-CA" sz="2400" b="1" dirty="0">
                <a:solidFill>
                  <a:srgbClr val="FF00FF"/>
                </a:solidFill>
              </a:rPr>
              <a:t> le premier à proposer </a:t>
            </a:r>
            <a:r>
              <a:rPr lang="en-CA" sz="2400" b="1" dirty="0" err="1">
                <a:solidFill>
                  <a:srgbClr val="FF00FF"/>
                </a:solidFill>
              </a:rPr>
              <a:t>ces</a:t>
            </a:r>
            <a:r>
              <a:rPr lang="en-CA" sz="2400" b="1" dirty="0">
                <a:solidFill>
                  <a:srgbClr val="FF00FF"/>
                </a:solidFill>
              </a:rPr>
              <a:t> </a:t>
            </a:r>
            <a:r>
              <a:rPr lang="en-CA" sz="2400" b="1" dirty="0" err="1">
                <a:solidFill>
                  <a:srgbClr val="FF00FF"/>
                </a:solidFill>
              </a:rPr>
              <a:t>lois</a:t>
            </a:r>
            <a:r>
              <a:rPr lang="en-CA" sz="2400" b="1" dirty="0">
                <a:solidFill>
                  <a:srgbClr val="FF00FF"/>
                </a:solidFill>
              </a:rPr>
              <a:t> </a:t>
            </a:r>
            <a:r>
              <a:rPr lang="en-CA" sz="2400" b="1" dirty="0" err="1">
                <a:solidFill>
                  <a:srgbClr val="FF00FF"/>
                </a:solidFill>
              </a:rPr>
              <a:t>d’associations</a:t>
            </a:r>
            <a:r>
              <a:rPr lang="en-CA" sz="2400" b="1" dirty="0">
                <a:solidFill>
                  <a:srgbClr val="FF00FF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90875031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2"/>
          <p:cNvSpPr txBox="1">
            <a:spLocks noChangeArrowheads="1"/>
          </p:cNvSpPr>
          <p:nvPr/>
        </p:nvSpPr>
        <p:spPr>
          <a:xfrm>
            <a:off x="0" y="0"/>
            <a:ext cx="9326880" cy="64008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CA" altLang="fr-FR" sz="2000" b="1" dirty="0">
                <a:latin typeface="Calibri" panose="020F0502020204030204" pitchFamily="34" charset="0"/>
              </a:rPr>
              <a:t>Historique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fr-CA" altLang="fr-FR" sz="1800" b="1" i="1" dirty="0">
                <a:latin typeface="Calibri" panose="020F0502020204030204" pitchFamily="34" charset="0"/>
              </a:rPr>
              <a:t>Psychologie expérimentale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F24D07-0425-43DA-A436-2F6EB520040C}"/>
              </a:ext>
            </a:extLst>
          </p:cNvPr>
          <p:cNvSpPr txBox="1"/>
          <p:nvPr/>
        </p:nvSpPr>
        <p:spPr>
          <a:xfrm>
            <a:off x="58366" y="640080"/>
            <a:ext cx="69725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3200" b="1" u="sng" dirty="0"/>
              <a:t>Ivan Pavlov</a:t>
            </a:r>
            <a:r>
              <a:rPr lang="fr-CA" sz="3200" b="1" dirty="0"/>
              <a:t> (1849 – 1936)</a:t>
            </a:r>
            <a:endParaRPr lang="en-CA" sz="3200" b="1" dirty="0"/>
          </a:p>
        </p:txBody>
      </p:sp>
      <p:pic>
        <p:nvPicPr>
          <p:cNvPr id="6" name="Picture 7" descr="D:\Worth Work 2013\Gluck\Gluck Lecture Slide Images\2e Hi Res Artwork\CH01\Gluck_fig_01_06.jpg">
            <a:extLst>
              <a:ext uri="{FF2B5EF4-FFF2-40B4-BE49-F238E27FC236}">
                <a16:creationId xmlns:a16="http://schemas.microsoft.com/office/drawing/2014/main" id="{CABECD23-58DC-4167-B0D5-444A1E998B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259" b="4803"/>
          <a:stretch>
            <a:fillRect/>
          </a:stretch>
        </p:blipFill>
        <p:spPr bwMode="auto">
          <a:xfrm>
            <a:off x="5894961" y="1904749"/>
            <a:ext cx="6201695" cy="42247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7" descr="D:\Worth Work 2013\Gluck\Gluck Lecture Slide Images\2e Hi Res Artwork\CH01\Gluck_fig_01_06.jpg">
            <a:extLst>
              <a:ext uri="{FF2B5EF4-FFF2-40B4-BE49-F238E27FC236}">
                <a16:creationId xmlns:a16="http://schemas.microsoft.com/office/drawing/2014/main" id="{5DEDBF1F-8607-4357-9BB2-B958778AAB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622" b="4803"/>
          <a:stretch>
            <a:fillRect/>
          </a:stretch>
        </p:blipFill>
        <p:spPr bwMode="auto">
          <a:xfrm>
            <a:off x="542114" y="1448664"/>
            <a:ext cx="5440937" cy="46808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6044599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2"/>
          <p:cNvSpPr txBox="1">
            <a:spLocks noChangeArrowheads="1"/>
          </p:cNvSpPr>
          <p:nvPr/>
        </p:nvSpPr>
        <p:spPr>
          <a:xfrm>
            <a:off x="0" y="0"/>
            <a:ext cx="9326880" cy="64008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CA" altLang="fr-FR" sz="2000" b="1" dirty="0">
                <a:latin typeface="Calibri" panose="020F0502020204030204" pitchFamily="34" charset="0"/>
              </a:rPr>
              <a:t>Historique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fr-CA" altLang="fr-FR" sz="1800" b="1" i="1" dirty="0">
                <a:latin typeface="Calibri" panose="020F0502020204030204" pitchFamily="34" charset="0"/>
              </a:rPr>
              <a:t>Psychologie expérimentale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F24D07-0425-43DA-A436-2F6EB520040C}"/>
              </a:ext>
            </a:extLst>
          </p:cNvPr>
          <p:cNvSpPr txBox="1"/>
          <p:nvPr/>
        </p:nvSpPr>
        <p:spPr>
          <a:xfrm>
            <a:off x="58366" y="640080"/>
            <a:ext cx="69725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3200" b="1" u="sng" dirty="0"/>
              <a:t>Edward Thorndike</a:t>
            </a:r>
            <a:r>
              <a:rPr lang="fr-CA" sz="3200" b="1" dirty="0"/>
              <a:t> (1874 – 1949)</a:t>
            </a:r>
            <a:endParaRPr lang="en-CA" sz="32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0EFE8D-5396-4165-BB13-090A4D14D2F0}"/>
              </a:ext>
            </a:extLst>
          </p:cNvPr>
          <p:cNvSpPr txBox="1"/>
          <p:nvPr/>
        </p:nvSpPr>
        <p:spPr>
          <a:xfrm>
            <a:off x="0" y="1353621"/>
            <a:ext cx="7373566" cy="326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fr-CA" sz="3200" b="1" dirty="0"/>
              <a:t>Étudie sous William James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fr-CA" altLang="en-US" sz="1400" b="1" dirty="0">
              <a:ea typeface="ＭＳ Ｐゴシック" panose="020B0600070205080204" pitchFamily="34" charset="-128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fr-CA" altLang="en-US" sz="3200" b="1" dirty="0">
                <a:ea typeface="ＭＳ Ｐゴシック" panose="020B0600070205080204" pitchFamily="34" charset="-128"/>
              </a:rPr>
              <a:t>Expérience </a:t>
            </a:r>
            <a:r>
              <a:rPr lang="fr-CA" altLang="en-US" sz="3200" dirty="0">
                <a:ea typeface="ＭＳ Ｐゴシック" panose="020B0600070205080204" pitchFamily="34" charset="-128"/>
              </a:rPr>
              <a:t>: les Boîtes à Problème.  </a:t>
            </a:r>
            <a:br>
              <a:rPr lang="fr-CA" altLang="en-US" sz="3200" dirty="0">
                <a:ea typeface="ＭＳ Ｐゴシック" panose="020B0600070205080204" pitchFamily="34" charset="-128"/>
              </a:rPr>
            </a:br>
            <a:r>
              <a:rPr lang="fr-CA" altLang="en-US" sz="3200" dirty="0">
                <a:ea typeface="ＭＳ Ｐゴシック" panose="020B0600070205080204" pitchFamily="34" charset="-128"/>
              </a:rPr>
              <a:t>Des cages pourvues d’un mécanisme </a:t>
            </a:r>
            <a:br>
              <a:rPr lang="fr-CA" altLang="en-US" sz="3200" dirty="0">
                <a:ea typeface="ＭＳ Ｐゴシック" panose="020B0600070205080204" pitchFamily="34" charset="-128"/>
              </a:rPr>
            </a:br>
            <a:r>
              <a:rPr lang="fr-CA" altLang="en-US" sz="3200" dirty="0">
                <a:ea typeface="ＭＳ Ｐゴシック" panose="020B0600070205080204" pitchFamily="34" charset="-128"/>
              </a:rPr>
              <a:t>simple d’ouverture (levier) d’où </a:t>
            </a:r>
            <a:br>
              <a:rPr lang="fr-CA" altLang="en-US" sz="3200" dirty="0">
                <a:ea typeface="ＭＳ Ｐゴシック" panose="020B0600070205080204" pitchFamily="34" charset="-128"/>
              </a:rPr>
            </a:br>
            <a:r>
              <a:rPr lang="fr-CA" altLang="en-US" sz="3200" dirty="0">
                <a:ea typeface="ＭＳ Ｐゴシック" panose="020B0600070205080204" pitchFamily="34" charset="-128"/>
              </a:rPr>
              <a:t>un chat affamé doit sortir pour </a:t>
            </a:r>
            <a:br>
              <a:rPr lang="fr-CA" altLang="en-US" sz="3200" dirty="0">
                <a:ea typeface="ＭＳ Ｐゴシック" panose="020B0600070205080204" pitchFamily="34" charset="-128"/>
              </a:rPr>
            </a:br>
            <a:r>
              <a:rPr lang="fr-CA" altLang="en-US" sz="3200" dirty="0">
                <a:ea typeface="ＭＳ Ｐゴシック" panose="020B0600070205080204" pitchFamily="34" charset="-128"/>
              </a:rPr>
              <a:t>trouver de la nourriture.  </a:t>
            </a:r>
            <a:endParaRPr lang="en-US" altLang="en-US" sz="1600" dirty="0">
              <a:ea typeface="ＭＳ Ｐゴシック" panose="020B0600070205080204" pitchFamily="34" charset="-128"/>
            </a:endParaRPr>
          </a:p>
        </p:txBody>
      </p:sp>
      <p:pic>
        <p:nvPicPr>
          <p:cNvPr id="9" name="Picture 3">
            <a:extLst>
              <a:ext uri="{FF2B5EF4-FFF2-40B4-BE49-F238E27FC236}">
                <a16:creationId xmlns:a16="http://schemas.microsoft.com/office/drawing/2014/main" id="{49743F18-ECEF-401D-B32D-9C9C68525D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3566" y="1418807"/>
            <a:ext cx="4542113" cy="37145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538062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2"/>
          <p:cNvSpPr txBox="1">
            <a:spLocks noChangeArrowheads="1"/>
          </p:cNvSpPr>
          <p:nvPr/>
        </p:nvSpPr>
        <p:spPr>
          <a:xfrm>
            <a:off x="0" y="0"/>
            <a:ext cx="9326880" cy="64008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CA" altLang="fr-FR" sz="2000" b="1" dirty="0">
                <a:latin typeface="Calibri" panose="020F0502020204030204" pitchFamily="34" charset="0"/>
              </a:rPr>
              <a:t>Historique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fr-CA" altLang="fr-FR" sz="1800" b="1" i="1" dirty="0">
                <a:latin typeface="Calibri" panose="020F0502020204030204" pitchFamily="34" charset="0"/>
              </a:rPr>
              <a:t>Philosophie de l’esprit</a:t>
            </a:r>
          </a:p>
        </p:txBody>
      </p:sp>
      <p:pic>
        <p:nvPicPr>
          <p:cNvPr id="2050" name="Picture 2" descr="http://kulturica.com/k/wp-content/uploads/2011/09/sanzioatene.jpg">
            <a:extLst>
              <a:ext uri="{FF2B5EF4-FFF2-40B4-BE49-F238E27FC236}">
                <a16:creationId xmlns:a16="http://schemas.microsoft.com/office/drawing/2014/main" id="{56FDB122-0E61-4AB3-9EA9-B5D651A2D6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40080"/>
            <a:ext cx="9326880" cy="6217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4E0B8F5-5224-4966-98F2-0B0AD4941F96}"/>
              </a:ext>
            </a:extLst>
          </p:cNvPr>
          <p:cNvSpPr txBox="1"/>
          <p:nvPr/>
        </p:nvSpPr>
        <p:spPr>
          <a:xfrm>
            <a:off x="9326880" y="794552"/>
            <a:ext cx="26891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b="1" dirty="0"/>
              <a:t>École d’Athènes </a:t>
            </a:r>
            <a:br>
              <a:rPr lang="fr-CA" b="1" dirty="0"/>
            </a:br>
            <a:r>
              <a:rPr lang="fr-CA" b="1" dirty="0"/>
              <a:t>(Raphaël, 1508-1512)</a:t>
            </a:r>
            <a:endParaRPr lang="en-CA" b="1" dirty="0"/>
          </a:p>
        </p:txBody>
      </p:sp>
    </p:spTree>
    <p:extLst>
      <p:ext uri="{BB962C8B-B14F-4D97-AF65-F5344CB8AC3E}">
        <p14:creationId xmlns:p14="http://schemas.microsoft.com/office/powerpoint/2010/main" val="294516392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2"/>
          <p:cNvSpPr txBox="1">
            <a:spLocks noChangeArrowheads="1"/>
          </p:cNvSpPr>
          <p:nvPr/>
        </p:nvSpPr>
        <p:spPr>
          <a:xfrm>
            <a:off x="0" y="0"/>
            <a:ext cx="9326880" cy="64008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CA" altLang="fr-FR" sz="2000" b="1" dirty="0">
                <a:latin typeface="Calibri" panose="020F0502020204030204" pitchFamily="34" charset="0"/>
              </a:rPr>
              <a:t>Historique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fr-CA" altLang="fr-FR" sz="1800" b="1" i="1" dirty="0">
                <a:latin typeface="Calibri" panose="020F0502020204030204" pitchFamily="34" charset="0"/>
              </a:rPr>
              <a:t>Psychologie expérimentale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F24D07-0425-43DA-A436-2F6EB520040C}"/>
              </a:ext>
            </a:extLst>
          </p:cNvPr>
          <p:cNvSpPr txBox="1"/>
          <p:nvPr/>
        </p:nvSpPr>
        <p:spPr>
          <a:xfrm>
            <a:off x="58366" y="640080"/>
            <a:ext cx="69725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3200" b="1" u="sng" dirty="0"/>
              <a:t>Edward Thorndike</a:t>
            </a:r>
            <a:r>
              <a:rPr lang="fr-CA" sz="3200" b="1" dirty="0"/>
              <a:t> (1874 – 1949)</a:t>
            </a:r>
            <a:endParaRPr lang="en-CA" sz="3200" b="1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00D0104-C7B2-459F-B7CC-C9AAE2A09850}"/>
              </a:ext>
            </a:extLst>
          </p:cNvPr>
          <p:cNvSpPr txBox="1">
            <a:spLocks/>
          </p:cNvSpPr>
          <p:nvPr/>
        </p:nvSpPr>
        <p:spPr>
          <a:xfrm>
            <a:off x="0" y="1549110"/>
            <a:ext cx="12133633" cy="528860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80000"/>
              </a:lnSpc>
              <a:buNone/>
            </a:pPr>
            <a:r>
              <a:rPr lang="fr-CA" altLang="en-US" sz="3200" b="1" dirty="0">
                <a:ea typeface="ＭＳ Ｐゴシック" panose="020B0600070205080204" pitchFamily="34" charset="-128"/>
              </a:rPr>
              <a:t>Résultats :</a:t>
            </a:r>
            <a:r>
              <a:rPr lang="fr-CA" altLang="en-US" sz="3200" dirty="0">
                <a:ea typeface="ＭＳ Ｐゴシック" panose="020B0600070205080204" pitchFamily="34" charset="-128"/>
              </a:rPr>
              <a:t> il donne une interprétation générale de l’apprentissage autour de deux </a:t>
            </a:r>
            <a:r>
              <a:rPr lang="en-US" altLang="en-US" sz="3200" dirty="0" err="1">
                <a:ea typeface="ＭＳ Ｐゴシック" panose="020B0600070205080204" pitchFamily="34" charset="-128"/>
              </a:rPr>
              <a:t>piliers</a:t>
            </a:r>
            <a:r>
              <a:rPr lang="fr-CA" altLang="en-US" sz="3200" dirty="0">
                <a:ea typeface="ＭＳ Ｐゴシック" panose="020B0600070205080204" pitchFamily="34" charset="-128"/>
              </a:rPr>
              <a:t> : </a:t>
            </a:r>
            <a:r>
              <a:rPr lang="fr-CA" altLang="en-US" sz="3200" b="1" dirty="0">
                <a:ea typeface="ＭＳ Ｐゴシック" panose="020B0600070205080204" pitchFamily="34" charset="-128"/>
              </a:rPr>
              <a:t>la loi de l’effet et la loi de l’exercice.</a:t>
            </a:r>
            <a:r>
              <a:rPr lang="fr-CA" altLang="en-US" sz="3200" dirty="0">
                <a:ea typeface="ＭＳ Ｐゴシック" panose="020B0600070205080204" pitchFamily="34" charset="-128"/>
              </a:rPr>
              <a:t>  </a:t>
            </a:r>
          </a:p>
          <a:p>
            <a:pPr marL="0" indent="0">
              <a:lnSpc>
                <a:spcPct val="80000"/>
              </a:lnSpc>
              <a:buNone/>
            </a:pPr>
            <a:endParaRPr lang="fr-CA" altLang="en-US" sz="800" dirty="0">
              <a:ea typeface="ＭＳ Ｐゴシック" panose="020B0600070205080204" pitchFamily="34" charset="-128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fr-CA" altLang="en-US" sz="3200" u="sng" dirty="0">
                <a:ea typeface="ＭＳ Ｐゴシック" panose="020B0600070205080204" pitchFamily="34" charset="-128"/>
              </a:rPr>
              <a:t>Loi de l’effet </a:t>
            </a:r>
            <a:r>
              <a:rPr lang="fr-CA" altLang="en-US" sz="3200" dirty="0">
                <a:ea typeface="ＭＳ Ｐゴシック" panose="020B0600070205080204" pitchFamily="34" charset="-128"/>
              </a:rPr>
              <a:t>: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fr-CA" altLang="en-US" sz="2800" b="1" dirty="0">
                <a:ea typeface="ＭＳ Ｐゴシック" panose="020B0600070205080204" pitchFamily="34" charset="-128"/>
              </a:rPr>
              <a:t>Si une action entraîne une conséquence favorable: 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fr-CA" altLang="en-US" sz="2400" b="1" dirty="0">
                <a:ea typeface="ＭＳ Ｐゴシック" panose="020B0600070205080204" pitchFamily="34" charset="-128"/>
              </a:rPr>
              <a:t>augmentation de la fréquence de l’action</a:t>
            </a:r>
            <a:endParaRPr lang="fr-CA" altLang="en-US" sz="3200" dirty="0">
              <a:ea typeface="ＭＳ Ｐゴシック" panose="020B0600070205080204" pitchFamily="34" charset="-128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fr-CA" altLang="en-US" sz="2800" b="1" dirty="0">
                <a:ea typeface="ＭＳ Ｐゴシック" panose="020B0600070205080204" pitchFamily="34" charset="-128"/>
              </a:rPr>
              <a:t>Si une action entraîne une conséquence défavorable: 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fr-CA" altLang="en-US" sz="2400" b="1" dirty="0">
                <a:ea typeface="ＭＳ Ｐゴシック" panose="020B0600070205080204" pitchFamily="34" charset="-128"/>
              </a:rPr>
              <a:t>diminution de la fréquence de l’action</a:t>
            </a:r>
            <a:endParaRPr lang="fr-CA" altLang="en-US" sz="2800" dirty="0">
              <a:ea typeface="ＭＳ Ｐゴシック" panose="020B0600070205080204" pitchFamily="34" charset="-128"/>
            </a:endParaRPr>
          </a:p>
          <a:p>
            <a:pPr lvl="1">
              <a:buFont typeface="Wingdings" panose="05000000000000000000" pitchFamily="2" charset="2"/>
              <a:buChar char="Ø"/>
            </a:pPr>
            <a:endParaRPr lang="fr-CA" altLang="en-US" sz="800" u="sng" dirty="0">
              <a:ea typeface="ＭＳ Ｐゴシック" panose="020B0600070205080204" pitchFamily="34" charset="-128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fr-CA" altLang="en-US" sz="3600" u="sng" dirty="0">
                <a:ea typeface="ＭＳ Ｐゴシック" panose="020B0600070205080204" pitchFamily="34" charset="-128"/>
              </a:rPr>
              <a:t>Loi </a:t>
            </a:r>
            <a:r>
              <a:rPr lang="fr-CA" altLang="en-US" sz="3200" u="sng" dirty="0">
                <a:ea typeface="ＭＳ Ｐゴシック" panose="020B0600070205080204" pitchFamily="34" charset="-128"/>
              </a:rPr>
              <a:t>de l’exercice</a:t>
            </a:r>
            <a:r>
              <a:rPr lang="fr-CA" altLang="en-US" sz="3200" dirty="0">
                <a:ea typeface="ＭＳ Ｐゴシック" panose="020B0600070205080204" pitchFamily="34" charset="-128"/>
              </a:rPr>
              <a:t> </a:t>
            </a:r>
            <a:r>
              <a:rPr lang="en-US" altLang="en-US" sz="3200" dirty="0">
                <a:ea typeface="ＭＳ Ｐゴシック" panose="020B0600070205080204" pitchFamily="34" charset="-128"/>
              </a:rPr>
              <a:t>: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fr-CA" altLang="en-US" sz="2800" b="1" dirty="0">
                <a:ea typeface="ＭＳ Ｐゴシック" panose="020B0600070205080204" pitchFamily="34" charset="-128"/>
              </a:rPr>
              <a:t>les connexions entre la situation et la réponse sont renforcées par l’exercice et affaiblies lorsque l’exercice est arrêté.</a:t>
            </a:r>
            <a:r>
              <a:rPr lang="fr-CA" altLang="en-US" sz="2800" dirty="0">
                <a:ea typeface="ＭＳ Ｐゴシック" panose="020B0600070205080204" pitchFamily="34" charset="-128"/>
              </a:rPr>
              <a:t>  </a:t>
            </a:r>
            <a:endParaRPr lang="en-US" altLang="en-US" sz="1100" dirty="0">
              <a:ea typeface="ＭＳ Ｐゴシック" panose="020B0600070205080204" pitchFamily="34" charset="-128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96513E-BB56-4E83-A79A-44DBA093D047}"/>
              </a:ext>
            </a:extLst>
          </p:cNvPr>
          <p:cNvSpPr txBox="1"/>
          <p:nvPr/>
        </p:nvSpPr>
        <p:spPr>
          <a:xfrm>
            <a:off x="9105089" y="3714361"/>
            <a:ext cx="302854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 err="1">
                <a:solidFill>
                  <a:srgbClr val="00B0F0"/>
                </a:solidFill>
              </a:rPr>
              <a:t>Conditionnement</a:t>
            </a:r>
            <a:r>
              <a:rPr lang="en-CA" sz="2800" dirty="0">
                <a:solidFill>
                  <a:srgbClr val="00B0F0"/>
                </a:solidFill>
              </a:rPr>
              <a:t> instrumental!</a:t>
            </a:r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E1A54E05-3769-45D9-96FC-E72571A8C8FD}"/>
              </a:ext>
            </a:extLst>
          </p:cNvPr>
          <p:cNvSpPr/>
          <p:nvPr/>
        </p:nvSpPr>
        <p:spPr>
          <a:xfrm>
            <a:off x="8735438" y="3073940"/>
            <a:ext cx="369651" cy="2234950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7997018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3"/>
          <p:cNvSpPr txBox="1">
            <a:spLocks noChangeArrowheads="1"/>
          </p:cNvSpPr>
          <p:nvPr/>
        </p:nvSpPr>
        <p:spPr>
          <a:xfrm>
            <a:off x="0" y="640081"/>
            <a:ext cx="12192000" cy="621792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Wingdings 2" charset="2"/>
              <a:buChar char="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Wingdings 2" charset="2"/>
              <a:buChar char="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Wingdings 2" charset="2"/>
              <a:buChar char="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Wingdings 2" charset="2"/>
              <a:buChar char="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Wingdings 2" charset="2"/>
              <a:buChar char="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SzPct val="101000"/>
              <a:buFont typeface="Courier New" pitchFamily="49" charset="0"/>
              <a:buChar char="o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Courier New" pitchFamily="49" charset="0"/>
              <a:buChar char="o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Courier New" pitchFamily="49" charset="0"/>
              <a:buChar char="o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Courier New" pitchFamily="49" charset="0"/>
              <a:buChar char="o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Courier New" panose="02070309020205020404" pitchFamily="49" charset="0"/>
              <a:buChar char="o"/>
            </a:pPr>
            <a:endParaRPr lang="fr-CA" sz="900" dirty="0"/>
          </a:p>
          <a:p>
            <a:pPr>
              <a:buFont typeface="Courier New" panose="02070309020205020404" pitchFamily="49" charset="0"/>
              <a:buChar char="o"/>
            </a:pPr>
            <a:r>
              <a:rPr lang="fr-CA" sz="2400" dirty="0"/>
              <a:t>1879: Wundt a lancé le premier laboratoire de psychologie scientifique à Leipzig en Allemagne.</a:t>
            </a:r>
          </a:p>
          <a:p>
            <a:pPr>
              <a:buFont typeface="Courier New" panose="02070309020205020404" pitchFamily="49" charset="0"/>
              <a:buChar char="o"/>
            </a:pPr>
            <a:endParaRPr lang="fr-CA" sz="200" dirty="0"/>
          </a:p>
          <a:p>
            <a:pPr>
              <a:buFont typeface="Courier New" panose="02070309020205020404" pitchFamily="49" charset="0"/>
              <a:buChar char="o"/>
            </a:pPr>
            <a:r>
              <a:rPr lang="fr-CA" sz="2400" dirty="0"/>
              <a:t>Physiologue de formation, il est très influencé par le mouvement </a:t>
            </a:r>
            <a:br>
              <a:rPr lang="fr-CA" sz="2400" dirty="0"/>
            </a:br>
            <a:r>
              <a:rPr lang="fr-CA" sz="2400" dirty="0"/>
              <a:t>« </a:t>
            </a:r>
            <a:r>
              <a:rPr lang="fr-CA" sz="2400" dirty="0" err="1"/>
              <a:t>élémentiste</a:t>
            </a:r>
            <a:r>
              <a:rPr lang="fr-CA" sz="2400" dirty="0"/>
              <a:t> » de l’époque en philosophie des sciences. </a:t>
            </a:r>
          </a:p>
          <a:p>
            <a:pPr>
              <a:buFont typeface="Courier New" panose="02070309020205020404" pitchFamily="49" charset="0"/>
              <a:buChar char="o"/>
            </a:pPr>
            <a:endParaRPr lang="fr-CA" sz="900" dirty="0"/>
          </a:p>
          <a:p>
            <a:pPr marL="0" indent="0">
              <a:buNone/>
            </a:pPr>
            <a:endParaRPr lang="fr-CA" sz="2400" dirty="0"/>
          </a:p>
          <a:p>
            <a:pPr>
              <a:buFont typeface="Wingdings" panose="05000000000000000000" pitchFamily="2" charset="2"/>
              <a:buChar char="q"/>
            </a:pPr>
            <a:endParaRPr lang="fr-CA" sz="3000" dirty="0">
              <a:latin typeface="Calibri" panose="020F0502020204030204" pitchFamily="34" charset="0"/>
            </a:endParaRPr>
          </a:p>
        </p:txBody>
      </p:sp>
      <p:sp>
        <p:nvSpPr>
          <p:cNvPr id="10" name="Rectangle 2"/>
          <p:cNvSpPr txBox="1">
            <a:spLocks noChangeArrowheads="1"/>
          </p:cNvSpPr>
          <p:nvPr/>
        </p:nvSpPr>
        <p:spPr>
          <a:xfrm>
            <a:off x="0" y="0"/>
            <a:ext cx="9326880" cy="64008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CA" altLang="fr-FR" sz="2000" b="1" dirty="0">
                <a:latin typeface="Calibri" panose="020F0502020204030204" pitchFamily="34" charset="0"/>
              </a:rPr>
              <a:t>Historique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fr-CA" altLang="fr-FR" sz="1800" b="1" i="1" dirty="0">
                <a:latin typeface="Calibri" panose="020F0502020204030204" pitchFamily="34" charset="0"/>
              </a:rPr>
              <a:t>Psychologie expérimentale</a:t>
            </a:r>
          </a:p>
        </p:txBody>
      </p:sp>
      <p:pic>
        <p:nvPicPr>
          <p:cNvPr id="1026" name="Picture 2" descr="https://ae01.alicdn.com/kf/HTB1Xv_nIXXXXXabaXXXq6xXFXXXm/CA03-OEM-font-b-periodic-b-font-font-b-table-b-font-of-the-elements-nciu.jpg">
            <a:extLst>
              <a:ext uri="{FF2B5EF4-FFF2-40B4-BE49-F238E27FC236}">
                <a16:creationId xmlns:a16="http://schemas.microsoft.com/office/drawing/2014/main" id="{16E60A01-9478-49BE-AC88-4E9F3D6A4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256" y="2769356"/>
            <a:ext cx="5367647" cy="3773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3">
            <a:extLst>
              <a:ext uri="{FF2B5EF4-FFF2-40B4-BE49-F238E27FC236}">
                <a16:creationId xmlns:a16="http://schemas.microsoft.com/office/drawing/2014/main" id="{B5A770DD-E561-4EF4-A2B8-20E6AD00BD1A}"/>
              </a:ext>
            </a:extLst>
          </p:cNvPr>
          <p:cNvSpPr txBox="1">
            <a:spLocks noChangeArrowheads="1"/>
          </p:cNvSpPr>
          <p:nvPr/>
        </p:nvSpPr>
        <p:spPr>
          <a:xfrm>
            <a:off x="5674030" y="4898631"/>
            <a:ext cx="6415842" cy="157714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Wingdings 2" charset="2"/>
              <a:buChar char="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Wingdings 2" charset="2"/>
              <a:buChar char="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Wingdings 2" charset="2"/>
              <a:buChar char="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Wingdings 2" charset="2"/>
              <a:buChar char="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Wingdings 2" charset="2"/>
              <a:buChar char="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SzPct val="101000"/>
              <a:buFont typeface="Courier New" pitchFamily="49" charset="0"/>
              <a:buChar char="o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Courier New" pitchFamily="49" charset="0"/>
              <a:buChar char="o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Courier New" pitchFamily="49" charset="0"/>
              <a:buChar char="o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Courier New" pitchFamily="49" charset="0"/>
              <a:buChar char="o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Aft>
                <a:spcPts val="0"/>
              </a:spcAft>
              <a:buFont typeface="Wingdings" panose="05000000000000000000" pitchFamily="2" charset="2"/>
              <a:buChar char="q"/>
              <a:defRPr/>
            </a:pPr>
            <a:r>
              <a:rPr lang="fr-CA" sz="2800" u="sng" dirty="0"/>
              <a:t>Psychologie structuraliste : </a:t>
            </a:r>
          </a:p>
          <a:p>
            <a:pPr lvl="1">
              <a:lnSpc>
                <a:spcPct val="90000"/>
              </a:lnSpc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fr-CA" sz="2400" dirty="0"/>
              <a:t>La compréhension de l’esprit passe par la connaissance des associations entre les  éléments de base qui le constituent.</a:t>
            </a:r>
            <a:endParaRPr lang="fr-CA" sz="3200" dirty="0">
              <a:latin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ECB71E3-1379-4D08-92E0-5887BB0D5953}"/>
              </a:ext>
            </a:extLst>
          </p:cNvPr>
          <p:cNvSpPr txBox="1"/>
          <p:nvPr/>
        </p:nvSpPr>
        <p:spPr>
          <a:xfrm>
            <a:off x="85504" y="6590750"/>
            <a:ext cx="747907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800" dirty="0">
                <a:hlinkClick r:id="rId4"/>
              </a:rPr>
              <a:t>https://ae01.alicdn.com/kf/HTB1Xv_nIXXXXXabaXXXq6xXFXXXm/CA03-OEM-font-b-periodic-b-font-font-b-table-b-font-of-the-elements-nciu.jpg</a:t>
            </a:r>
            <a:r>
              <a:rPr lang="en-CA" sz="800" dirty="0"/>
              <a:t> (</a:t>
            </a:r>
            <a:r>
              <a:rPr lang="en-CA" sz="800" dirty="0" err="1"/>
              <a:t>visité</a:t>
            </a:r>
            <a:r>
              <a:rPr lang="en-CA" sz="800" dirty="0"/>
              <a:t> le 07 </a:t>
            </a:r>
            <a:r>
              <a:rPr lang="en-CA" sz="800" dirty="0" err="1"/>
              <a:t>septembre</a:t>
            </a:r>
            <a:r>
              <a:rPr lang="en-CA" sz="800" dirty="0"/>
              <a:t> 2017)</a:t>
            </a:r>
          </a:p>
        </p:txBody>
      </p:sp>
      <p:pic>
        <p:nvPicPr>
          <p:cNvPr id="3" name="Picture 2" descr="http://c8.alamy.com/comp/BAAN1Y/wundt-wilhelm-1681832-3181920-german-philosopher-and-psychologist-BAAN1Y.jpg">
            <a:extLst>
              <a:ext uri="{FF2B5EF4-FFF2-40B4-BE49-F238E27FC236}">
                <a16:creationId xmlns:a16="http://schemas.microsoft.com/office/drawing/2014/main" id="{ECD5D11E-6794-4B68-8285-3C185F72C1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23"/>
          <a:stretch/>
        </p:blipFill>
        <p:spPr bwMode="auto">
          <a:xfrm>
            <a:off x="9607138" y="1615103"/>
            <a:ext cx="1445656" cy="1899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3EF5584-CF28-4994-9CE7-81BF83A62CCE}"/>
              </a:ext>
            </a:extLst>
          </p:cNvPr>
          <p:cNvSpPr txBox="1"/>
          <p:nvPr/>
        </p:nvSpPr>
        <p:spPr>
          <a:xfrm>
            <a:off x="8811903" y="3518208"/>
            <a:ext cx="30361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800" dirty="0">
                <a:hlinkClick r:id="rId6"/>
              </a:rPr>
              <a:t>http://c8.alamy.com/comp/BAAN1Y/wundt-wilhelm-1681832-3181920-german-philosopher-and-psychologist-BAAN1Y.jpg</a:t>
            </a:r>
            <a:endParaRPr lang="en-CA" sz="800" dirty="0"/>
          </a:p>
          <a:p>
            <a:pPr algn="ctr"/>
            <a:r>
              <a:rPr lang="en-CA" sz="800" dirty="0"/>
              <a:t> (</a:t>
            </a:r>
            <a:r>
              <a:rPr lang="en-CA" sz="800" dirty="0" err="1"/>
              <a:t>visité</a:t>
            </a:r>
            <a:r>
              <a:rPr lang="en-CA" sz="800" dirty="0"/>
              <a:t> le 08 </a:t>
            </a:r>
            <a:r>
              <a:rPr lang="en-CA" sz="800" dirty="0" err="1"/>
              <a:t>septembre</a:t>
            </a:r>
            <a:r>
              <a:rPr lang="en-CA" sz="800" dirty="0"/>
              <a:t> 2017)</a:t>
            </a:r>
          </a:p>
        </p:txBody>
      </p:sp>
    </p:spTree>
    <p:extLst>
      <p:ext uri="{BB962C8B-B14F-4D97-AF65-F5344CB8AC3E}">
        <p14:creationId xmlns:p14="http://schemas.microsoft.com/office/powerpoint/2010/main" val="233772495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3"/>
          <p:cNvSpPr txBox="1">
            <a:spLocks noChangeArrowheads="1"/>
          </p:cNvSpPr>
          <p:nvPr/>
        </p:nvSpPr>
        <p:spPr>
          <a:xfrm>
            <a:off x="0" y="640081"/>
            <a:ext cx="12192000" cy="621792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Wingdings 2" charset="2"/>
              <a:buChar char="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Wingdings 2" charset="2"/>
              <a:buChar char="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Wingdings 2" charset="2"/>
              <a:buChar char="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Wingdings 2" charset="2"/>
              <a:buChar char="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Wingdings 2" charset="2"/>
              <a:buChar char="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SzPct val="101000"/>
              <a:buFont typeface="Courier New" pitchFamily="49" charset="0"/>
              <a:buChar char="o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Courier New" pitchFamily="49" charset="0"/>
              <a:buChar char="o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Courier New" pitchFamily="49" charset="0"/>
              <a:buChar char="o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Courier New" pitchFamily="49" charset="0"/>
              <a:buChar char="o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Courier New" panose="02070309020205020404" pitchFamily="49" charset="0"/>
              <a:buChar char="o"/>
            </a:pPr>
            <a:endParaRPr lang="fr-CA" sz="900" dirty="0"/>
          </a:p>
          <a:p>
            <a:pPr>
              <a:lnSpc>
                <a:spcPct val="90000"/>
              </a:lnSpc>
              <a:spcAft>
                <a:spcPts val="0"/>
              </a:spcAft>
              <a:buFont typeface="Wingdings" panose="05000000000000000000" pitchFamily="2" charset="2"/>
              <a:buChar char="q"/>
              <a:defRPr/>
            </a:pPr>
            <a:endParaRPr lang="fr-CA" sz="900" dirty="0"/>
          </a:p>
          <a:p>
            <a:pPr>
              <a:lnSpc>
                <a:spcPct val="90000"/>
              </a:lnSpc>
              <a:spcAft>
                <a:spcPts val="0"/>
              </a:spcAft>
              <a:buFont typeface="Wingdings" panose="05000000000000000000" pitchFamily="2" charset="2"/>
              <a:buChar char="q"/>
              <a:defRPr/>
            </a:pPr>
            <a:r>
              <a:rPr lang="fr-CA" sz="3200" dirty="0"/>
              <a:t>Technique introspective</a:t>
            </a:r>
          </a:p>
          <a:p>
            <a:pPr lvl="1">
              <a:lnSpc>
                <a:spcPct val="90000"/>
              </a:lnSpc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endParaRPr lang="fr-CA" sz="2000" dirty="0"/>
          </a:p>
          <a:p>
            <a:pPr lvl="1">
              <a:lnSpc>
                <a:spcPct val="90000"/>
              </a:lnSpc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fr-CA" sz="2800" dirty="0"/>
              <a:t>Ex.: Qu’est-ce qu’une pomme?</a:t>
            </a:r>
          </a:p>
          <a:p>
            <a:pPr lvl="1">
              <a:lnSpc>
                <a:spcPct val="90000"/>
              </a:lnSpc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endParaRPr lang="fr-CA" sz="2800" dirty="0"/>
          </a:p>
          <a:p>
            <a:pPr lvl="1">
              <a:lnSpc>
                <a:spcPct val="90000"/>
              </a:lnSpc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fr-CA" sz="2800" dirty="0"/>
              <a:t>L’observateur devait décrire l’item en </a:t>
            </a:r>
            <a:br>
              <a:rPr lang="fr-CA" sz="2800" dirty="0"/>
            </a:br>
            <a:r>
              <a:rPr lang="fr-CA" sz="2800" dirty="0"/>
              <a:t>termes de perceptions élémentaires:</a:t>
            </a:r>
          </a:p>
          <a:p>
            <a:pPr lvl="2">
              <a:lnSpc>
                <a:spcPct val="90000"/>
              </a:lnSpc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endParaRPr lang="fr-CA" sz="1800" dirty="0"/>
          </a:p>
          <a:p>
            <a:pPr lvl="2">
              <a:lnSpc>
                <a:spcPct val="90000"/>
              </a:lnSpc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fr-CA" sz="2400" dirty="0"/>
              <a:t>Sucrée, ronde, croquante, froide, etc…</a:t>
            </a:r>
          </a:p>
          <a:p>
            <a:pPr>
              <a:buFont typeface="Wingdings" panose="05000000000000000000" pitchFamily="2" charset="2"/>
              <a:buChar char="q"/>
            </a:pPr>
            <a:endParaRPr lang="fr-CA" sz="2400" dirty="0"/>
          </a:p>
          <a:p>
            <a:pPr>
              <a:buFont typeface="Wingdings" panose="05000000000000000000" pitchFamily="2" charset="2"/>
              <a:buChar char="q"/>
            </a:pPr>
            <a:endParaRPr lang="fr-CA" sz="3000" dirty="0">
              <a:latin typeface="Calibri" panose="020F0502020204030204" pitchFamily="34" charset="0"/>
            </a:endParaRPr>
          </a:p>
        </p:txBody>
      </p:sp>
      <p:pic>
        <p:nvPicPr>
          <p:cNvPr id="16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3073" y="1393659"/>
            <a:ext cx="5593504" cy="39264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2"/>
          <p:cNvSpPr txBox="1">
            <a:spLocks noChangeArrowheads="1"/>
          </p:cNvSpPr>
          <p:nvPr/>
        </p:nvSpPr>
        <p:spPr>
          <a:xfrm>
            <a:off x="0" y="0"/>
            <a:ext cx="9326880" cy="64008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CA" altLang="fr-FR" sz="2000" b="1" dirty="0">
                <a:latin typeface="Calibri" panose="020F0502020204030204" pitchFamily="34" charset="0"/>
              </a:rPr>
              <a:t>Historique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fr-CA" altLang="fr-FR" sz="1800" b="1" i="1" dirty="0">
                <a:latin typeface="Calibri" panose="020F0502020204030204" pitchFamily="34" charset="0"/>
              </a:rPr>
              <a:t>Psychologie expérimentale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84F9829-5059-4184-BC31-A5A4A76AF0B5}"/>
              </a:ext>
            </a:extLst>
          </p:cNvPr>
          <p:cNvSpPr txBox="1"/>
          <p:nvPr/>
        </p:nvSpPr>
        <p:spPr>
          <a:xfrm>
            <a:off x="6353073" y="5320145"/>
            <a:ext cx="55935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800" dirty="0">
                <a:hlinkClick r:id="rId4"/>
              </a:rPr>
              <a:t>https://upload.wikimedia.org/wikipedia/commons/thumb/a/a3/Wundt-research-group.jpg/350px-Wundt-research-group.jpg</a:t>
            </a:r>
            <a:endParaRPr lang="en-CA" sz="800" dirty="0"/>
          </a:p>
          <a:p>
            <a:r>
              <a:rPr lang="en-CA" sz="800" dirty="0"/>
              <a:t> (</a:t>
            </a:r>
            <a:r>
              <a:rPr lang="en-CA" sz="800" dirty="0" err="1"/>
              <a:t>visité</a:t>
            </a:r>
            <a:r>
              <a:rPr lang="en-CA" sz="800" dirty="0"/>
              <a:t> le 08 </a:t>
            </a:r>
            <a:r>
              <a:rPr lang="en-CA" sz="800" dirty="0" err="1"/>
              <a:t>septembre</a:t>
            </a:r>
            <a:r>
              <a:rPr lang="en-CA" sz="800" dirty="0"/>
              <a:t> 2017)</a:t>
            </a:r>
          </a:p>
        </p:txBody>
      </p:sp>
    </p:spTree>
    <p:extLst>
      <p:ext uri="{BB962C8B-B14F-4D97-AF65-F5344CB8AC3E}">
        <p14:creationId xmlns:p14="http://schemas.microsoft.com/office/powerpoint/2010/main" val="373269503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3"/>
          <p:cNvSpPr txBox="1">
            <a:spLocks noChangeArrowheads="1"/>
          </p:cNvSpPr>
          <p:nvPr/>
        </p:nvSpPr>
        <p:spPr>
          <a:xfrm>
            <a:off x="0" y="640081"/>
            <a:ext cx="12192000" cy="621792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Wingdings 2" charset="2"/>
              <a:buChar char="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Wingdings 2" charset="2"/>
              <a:buChar char="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Wingdings 2" charset="2"/>
              <a:buChar char="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Wingdings 2" charset="2"/>
              <a:buChar char="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Wingdings 2" charset="2"/>
              <a:buChar char="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SzPct val="101000"/>
              <a:buFont typeface="Courier New" pitchFamily="49" charset="0"/>
              <a:buChar char="o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Courier New" pitchFamily="49" charset="0"/>
              <a:buChar char="o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Courier New" pitchFamily="49" charset="0"/>
              <a:buChar char="o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Courier New" pitchFamily="49" charset="0"/>
              <a:buChar char="o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Aft>
                <a:spcPts val="0"/>
              </a:spcAft>
              <a:buFont typeface="Wingdings" panose="05000000000000000000" pitchFamily="2" charset="2"/>
              <a:buChar char="q"/>
              <a:defRPr/>
            </a:pPr>
            <a:endParaRPr lang="fr-CA" sz="3200" dirty="0"/>
          </a:p>
          <a:p>
            <a:pPr>
              <a:lnSpc>
                <a:spcPct val="90000"/>
              </a:lnSpc>
              <a:spcAft>
                <a:spcPts val="0"/>
              </a:spcAft>
              <a:buFont typeface="Wingdings" panose="05000000000000000000" pitchFamily="2" charset="2"/>
              <a:buChar char="q"/>
              <a:defRPr/>
            </a:pPr>
            <a:r>
              <a:rPr lang="fr-CA" sz="3200" u="sng" dirty="0"/>
              <a:t>Problèmes #1 et #2: </a:t>
            </a:r>
          </a:p>
          <a:p>
            <a:pPr lvl="1">
              <a:lnSpc>
                <a:spcPct val="90000"/>
              </a:lnSpc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endParaRPr lang="fr-CA" sz="3000" dirty="0"/>
          </a:p>
          <a:p>
            <a:pPr marL="457200" lvl="1" indent="0">
              <a:lnSpc>
                <a:spcPct val="90000"/>
              </a:lnSpc>
              <a:spcAft>
                <a:spcPts val="0"/>
              </a:spcAft>
              <a:buNone/>
              <a:defRPr/>
            </a:pPr>
            <a:r>
              <a:rPr lang="fr-CA" sz="3000" dirty="0"/>
              <a:t>#1: 	Si l’observateur est indépendant du traitement de l’information.</a:t>
            </a:r>
            <a:endParaRPr lang="fr-CA" sz="2600" i="1" dirty="0"/>
          </a:p>
          <a:p>
            <a:pPr marL="457200" lvl="1" indent="0">
              <a:lnSpc>
                <a:spcPct val="90000"/>
              </a:lnSpc>
              <a:spcAft>
                <a:spcPts val="0"/>
              </a:spcAft>
              <a:buNone/>
              <a:defRPr/>
            </a:pPr>
            <a:endParaRPr lang="fr-CA" sz="3000" i="1" dirty="0"/>
          </a:p>
          <a:p>
            <a:pPr marL="457200" lvl="1" indent="0">
              <a:lnSpc>
                <a:spcPct val="90000"/>
              </a:lnSpc>
              <a:spcAft>
                <a:spcPts val="0"/>
              </a:spcAft>
              <a:buNone/>
              <a:defRPr/>
            </a:pPr>
            <a:r>
              <a:rPr lang="fr-CA" sz="3000" i="1" dirty="0"/>
              <a:t>						VS</a:t>
            </a:r>
          </a:p>
          <a:p>
            <a:pPr marL="457200" lvl="1" indent="0">
              <a:lnSpc>
                <a:spcPct val="90000"/>
              </a:lnSpc>
              <a:spcAft>
                <a:spcPts val="0"/>
              </a:spcAft>
              <a:buNone/>
              <a:defRPr/>
            </a:pPr>
            <a:endParaRPr lang="fr-CA" sz="3000" i="1" dirty="0"/>
          </a:p>
          <a:p>
            <a:pPr marL="457200" lvl="1" indent="0">
              <a:lnSpc>
                <a:spcPct val="90000"/>
              </a:lnSpc>
              <a:spcAft>
                <a:spcPts val="0"/>
              </a:spcAft>
              <a:buNone/>
              <a:defRPr/>
            </a:pPr>
            <a:r>
              <a:rPr lang="fr-CA" sz="3000" dirty="0"/>
              <a:t>#2: 	Si l’observateur est fonction du traitement.</a:t>
            </a:r>
            <a:endParaRPr lang="fr-CA" sz="3200" dirty="0"/>
          </a:p>
          <a:p>
            <a:pPr lvl="1">
              <a:lnSpc>
                <a:spcPct val="90000"/>
              </a:lnSpc>
              <a:spcAft>
                <a:spcPts val="0"/>
              </a:spcAft>
              <a:buFont typeface="Wingdings" panose="05000000000000000000" pitchFamily="2" charset="2"/>
              <a:buChar char="q"/>
              <a:defRPr/>
            </a:pPr>
            <a:endParaRPr lang="fr-CA" sz="2200" dirty="0"/>
          </a:p>
          <a:p>
            <a:pPr>
              <a:buFont typeface="Wingdings" panose="05000000000000000000" pitchFamily="2" charset="2"/>
              <a:buChar char="q"/>
            </a:pPr>
            <a:endParaRPr lang="fr-CA" sz="3000" dirty="0">
              <a:latin typeface="Calibri" panose="020F0502020204030204" pitchFamily="34" charset="0"/>
            </a:endParaRPr>
          </a:p>
        </p:txBody>
      </p:sp>
      <p:sp>
        <p:nvSpPr>
          <p:cNvPr id="10" name="Rectangle 2"/>
          <p:cNvSpPr txBox="1">
            <a:spLocks noChangeArrowheads="1"/>
          </p:cNvSpPr>
          <p:nvPr/>
        </p:nvSpPr>
        <p:spPr>
          <a:xfrm>
            <a:off x="0" y="0"/>
            <a:ext cx="9326880" cy="64008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CA" altLang="fr-FR" sz="2000" b="1" dirty="0">
                <a:latin typeface="Calibri" panose="020F0502020204030204" pitchFamily="34" charset="0"/>
              </a:rPr>
              <a:t>Historique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fr-CA" altLang="fr-FR" sz="1800" b="1" i="1" dirty="0">
                <a:latin typeface="Calibri" panose="020F0502020204030204" pitchFamily="34" charset="0"/>
              </a:rPr>
              <a:t>Psychologie expérimentale</a:t>
            </a:r>
          </a:p>
        </p:txBody>
      </p:sp>
    </p:spTree>
    <p:extLst>
      <p:ext uri="{BB962C8B-B14F-4D97-AF65-F5344CB8AC3E}">
        <p14:creationId xmlns:p14="http://schemas.microsoft.com/office/powerpoint/2010/main" val="98493985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3"/>
          <p:cNvSpPr txBox="1">
            <a:spLocks noChangeArrowheads="1"/>
          </p:cNvSpPr>
          <p:nvPr/>
        </p:nvSpPr>
        <p:spPr>
          <a:xfrm>
            <a:off x="0" y="744780"/>
            <a:ext cx="12192000" cy="5958841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Wingdings 2" charset="2"/>
              <a:buChar char="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Wingdings 2" charset="2"/>
              <a:buChar char="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Wingdings 2" charset="2"/>
              <a:buChar char="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Wingdings 2" charset="2"/>
              <a:buChar char="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Wingdings 2" charset="2"/>
              <a:buChar char="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SzPct val="101000"/>
              <a:buFont typeface="Courier New" pitchFamily="49" charset="0"/>
              <a:buChar char="o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Courier New" pitchFamily="49" charset="0"/>
              <a:buChar char="o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Courier New" pitchFamily="49" charset="0"/>
              <a:buChar char="o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Courier New" pitchFamily="49" charset="0"/>
              <a:buChar char="o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CA" sz="3000" u="sng" dirty="0">
                <a:latin typeface="Calibri" panose="020F0502020204030204" pitchFamily="34" charset="0"/>
              </a:rPr>
              <a:t>Problème #1:</a:t>
            </a:r>
          </a:p>
          <a:p>
            <a:pPr marL="712788" indent="-712788">
              <a:buFont typeface="Wingdings" panose="05000000000000000000" pitchFamily="2" charset="2"/>
              <a:buChar char="q"/>
            </a:pPr>
            <a:r>
              <a:rPr lang="fr-CA" sz="3000" dirty="0">
                <a:latin typeface="Calibri" panose="020F0502020204030204" pitchFamily="34" charset="0"/>
              </a:rPr>
              <a:t>Si l’observateur est indépendant du traitement (</a:t>
            </a:r>
            <a:r>
              <a:rPr lang="fr-CA" sz="3000" dirty="0" err="1">
                <a:latin typeface="Calibri" panose="020F0502020204030204" pitchFamily="34" charset="0"/>
              </a:rPr>
              <a:t>homunculus</a:t>
            </a:r>
            <a:r>
              <a:rPr lang="fr-CA" sz="3000" dirty="0">
                <a:latin typeface="Calibri" panose="020F0502020204030204" pitchFamily="34" charset="0"/>
              </a:rPr>
              <a:t>)... </a:t>
            </a:r>
          </a:p>
          <a:p>
            <a:pPr marL="712788" indent="-712788">
              <a:buFont typeface="Wingdings" panose="05000000000000000000" pitchFamily="2" charset="2"/>
              <a:buChar char="q"/>
            </a:pPr>
            <a:r>
              <a:rPr lang="fr-CA" sz="3000" dirty="0">
                <a:latin typeface="Calibri" panose="020F0502020204030204" pitchFamily="34" charset="0"/>
              </a:rPr>
              <a:t>…alors, il y a un problème de </a:t>
            </a:r>
            <a:r>
              <a:rPr lang="fr-CA" sz="3000" dirty="0" err="1">
                <a:latin typeface="Calibri" panose="020F0502020204030204" pitchFamily="34" charset="0"/>
              </a:rPr>
              <a:t>régrssion</a:t>
            </a:r>
            <a:r>
              <a:rPr lang="fr-CA" sz="3000" dirty="0">
                <a:latin typeface="Calibri" panose="020F0502020204030204" pitchFamily="34" charset="0"/>
              </a:rPr>
              <a:t> infinie!</a:t>
            </a:r>
          </a:p>
          <a:p>
            <a:pPr marL="1081088" lvl="1" indent="-623888">
              <a:buFont typeface="Wingdings" panose="05000000000000000000" pitchFamily="2" charset="2"/>
              <a:buChar char="Ø"/>
            </a:pPr>
            <a:r>
              <a:rPr lang="fr-CA" sz="2800" dirty="0">
                <a:latin typeface="Calibri" panose="020F0502020204030204" pitchFamily="34" charset="0"/>
              </a:rPr>
              <a:t>Théâtre cartésien (</a:t>
            </a:r>
            <a:r>
              <a:rPr lang="fr-CA" sz="2800" dirty="0" err="1">
                <a:latin typeface="Calibri" panose="020F0502020204030204" pitchFamily="34" charset="0"/>
              </a:rPr>
              <a:t>Dennet</a:t>
            </a:r>
            <a:r>
              <a:rPr lang="fr-CA" sz="2800" dirty="0">
                <a:latin typeface="Calibri" panose="020F0502020204030204" pitchFamily="34" charset="0"/>
              </a:rPr>
              <a:t>, 1978)</a:t>
            </a:r>
          </a:p>
        </p:txBody>
      </p:sp>
      <p:sp>
        <p:nvSpPr>
          <p:cNvPr id="10" name="Rectangle 2"/>
          <p:cNvSpPr txBox="1">
            <a:spLocks noChangeArrowheads="1"/>
          </p:cNvSpPr>
          <p:nvPr/>
        </p:nvSpPr>
        <p:spPr>
          <a:xfrm>
            <a:off x="0" y="0"/>
            <a:ext cx="9326880" cy="64008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CA" altLang="fr-FR" sz="2000" b="1" dirty="0">
                <a:latin typeface="Calibri" panose="020F0502020204030204" pitchFamily="34" charset="0"/>
              </a:rPr>
              <a:t>Historique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fr-CA" altLang="fr-FR" sz="1800" b="1" i="1" dirty="0">
                <a:latin typeface="Calibri" panose="020F0502020204030204" pitchFamily="34" charset="0"/>
              </a:rPr>
              <a:t>Psychologie expérimentale</a:t>
            </a:r>
          </a:p>
        </p:txBody>
      </p:sp>
      <p:pic>
        <p:nvPicPr>
          <p:cNvPr id="4" name="Image 18">
            <a:extLst>
              <a:ext uri="{FF2B5EF4-FFF2-40B4-BE49-F238E27FC236}">
                <a16:creationId xmlns:a16="http://schemas.microsoft.com/office/drawing/2014/main" id="{2A8F8994-AFCF-4846-B39C-29D227E0F10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707"/>
          <a:stretch/>
        </p:blipFill>
        <p:spPr>
          <a:xfrm>
            <a:off x="3457586" y="3226352"/>
            <a:ext cx="2910124" cy="2957692"/>
          </a:xfrm>
          <a:prstGeom prst="rect">
            <a:avLst/>
          </a:prstGeom>
        </p:spPr>
      </p:pic>
      <p:sp>
        <p:nvSpPr>
          <p:cNvPr id="5" name="ZoneTexte 1">
            <a:extLst>
              <a:ext uri="{FF2B5EF4-FFF2-40B4-BE49-F238E27FC236}">
                <a16:creationId xmlns:a16="http://schemas.microsoft.com/office/drawing/2014/main" id="{1515E19C-8EE6-44E6-BBDB-0FA66E2EFA86}"/>
              </a:ext>
            </a:extLst>
          </p:cNvPr>
          <p:cNvSpPr txBox="1"/>
          <p:nvPr/>
        </p:nvSpPr>
        <p:spPr>
          <a:xfrm>
            <a:off x="0" y="6184411"/>
            <a:ext cx="29285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>
                <a:hlinkClick r:id="rId4"/>
              </a:rPr>
              <a:t>http://www.jolyon.co.uk/wp-content/uploads/2015/04/Image-28.jpg</a:t>
            </a:r>
            <a:endParaRPr lang="en-CA" sz="1200" dirty="0"/>
          </a:p>
          <a:p>
            <a:r>
              <a:rPr lang="en-CA" sz="1200" dirty="0"/>
              <a:t>(</a:t>
            </a:r>
            <a:r>
              <a:rPr lang="en-CA" sz="1200" dirty="0" err="1"/>
              <a:t>visité</a:t>
            </a:r>
            <a:r>
              <a:rPr lang="en-CA" sz="1200" dirty="0"/>
              <a:t> le 31 </a:t>
            </a:r>
            <a:r>
              <a:rPr lang="en-CA" sz="1200" dirty="0" err="1"/>
              <a:t>août</a:t>
            </a:r>
            <a:r>
              <a:rPr lang="en-CA" sz="1200" dirty="0"/>
              <a:t> 2016)</a:t>
            </a:r>
          </a:p>
        </p:txBody>
      </p:sp>
      <p:sp>
        <p:nvSpPr>
          <p:cNvPr id="6" name="ZoneTexte 7">
            <a:extLst>
              <a:ext uri="{FF2B5EF4-FFF2-40B4-BE49-F238E27FC236}">
                <a16:creationId xmlns:a16="http://schemas.microsoft.com/office/drawing/2014/main" id="{5957BC6A-71C1-4C33-82D2-4B15B622398E}"/>
              </a:ext>
            </a:extLst>
          </p:cNvPr>
          <p:cNvSpPr txBox="1"/>
          <p:nvPr/>
        </p:nvSpPr>
        <p:spPr>
          <a:xfrm>
            <a:off x="3457205" y="6185146"/>
            <a:ext cx="28818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>
                <a:hlinkClick r:id="rId5"/>
              </a:rPr>
              <a:t>https://fr.wikipedia.org/wiki/Th%C3%A9%C3%A2tre_cart%C3%A9sien#/media/File:Cartesian_Theater.svg</a:t>
            </a:r>
            <a:r>
              <a:rPr lang="en-CA" sz="1200" dirty="0"/>
              <a:t> (</a:t>
            </a:r>
            <a:r>
              <a:rPr lang="en-CA" sz="1200" dirty="0" err="1"/>
              <a:t>visité</a:t>
            </a:r>
            <a:r>
              <a:rPr lang="en-CA" sz="1200" dirty="0"/>
              <a:t> le 31 </a:t>
            </a:r>
            <a:r>
              <a:rPr lang="en-CA" sz="1200" dirty="0" err="1"/>
              <a:t>août</a:t>
            </a:r>
            <a:r>
              <a:rPr lang="en-CA" sz="1200" dirty="0"/>
              <a:t> 2016)</a:t>
            </a:r>
          </a:p>
        </p:txBody>
      </p:sp>
      <p:sp>
        <p:nvSpPr>
          <p:cNvPr id="7" name="ZoneTexte 8">
            <a:extLst>
              <a:ext uri="{FF2B5EF4-FFF2-40B4-BE49-F238E27FC236}">
                <a16:creationId xmlns:a16="http://schemas.microsoft.com/office/drawing/2014/main" id="{55F8A5CD-1EE1-4046-BA6A-D3B868CD54EE}"/>
              </a:ext>
            </a:extLst>
          </p:cNvPr>
          <p:cNvSpPr txBox="1"/>
          <p:nvPr/>
        </p:nvSpPr>
        <p:spPr>
          <a:xfrm>
            <a:off x="6779677" y="6184411"/>
            <a:ext cx="51319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>
                <a:hlinkClick r:id="rId6"/>
              </a:rPr>
              <a:t>http://www.trbimg.com/img-5581a387/turbine/la-et-mn-inside-out-pixar-movie-reviews-critics-20150617</a:t>
            </a:r>
            <a:endParaRPr lang="en-CA" sz="1200" dirty="0"/>
          </a:p>
          <a:p>
            <a:r>
              <a:rPr lang="en-CA" sz="1200" dirty="0"/>
              <a:t> (</a:t>
            </a:r>
            <a:r>
              <a:rPr lang="en-CA" sz="1200" dirty="0" err="1"/>
              <a:t>visité</a:t>
            </a:r>
            <a:r>
              <a:rPr lang="en-CA" sz="1200" dirty="0"/>
              <a:t> le 2017-09-08)</a:t>
            </a:r>
          </a:p>
        </p:txBody>
      </p:sp>
      <p:pic>
        <p:nvPicPr>
          <p:cNvPr id="8" name="Image 3">
            <a:extLst>
              <a:ext uri="{FF2B5EF4-FFF2-40B4-BE49-F238E27FC236}">
                <a16:creationId xmlns:a16="http://schemas.microsoft.com/office/drawing/2014/main" id="{5140E5E3-88BE-4936-8C57-812AF9124D3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65863"/>
            <a:ext cx="3182011" cy="2966198"/>
          </a:xfrm>
          <a:prstGeom prst="rect">
            <a:avLst/>
          </a:prstGeom>
        </p:spPr>
      </p:pic>
      <p:pic>
        <p:nvPicPr>
          <p:cNvPr id="3074" name="Picture 2" descr="http://www.trbimg.com/img-5581a387/turbine/la-et-mn-inside-out-pixar-movie-reviews-critics-20150617">
            <a:extLst>
              <a:ext uri="{FF2B5EF4-FFF2-40B4-BE49-F238E27FC236}">
                <a16:creationId xmlns:a16="http://schemas.microsoft.com/office/drawing/2014/main" id="{CC0C165A-02A0-4810-9EED-875AE82245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9676" y="3245312"/>
            <a:ext cx="5131998" cy="2886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631327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3"/>
          <p:cNvSpPr txBox="1">
            <a:spLocks noChangeArrowheads="1"/>
          </p:cNvSpPr>
          <p:nvPr/>
        </p:nvSpPr>
        <p:spPr>
          <a:xfrm>
            <a:off x="0" y="640081"/>
            <a:ext cx="12192000" cy="621792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Wingdings 2" charset="2"/>
              <a:buChar char="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Wingdings 2" charset="2"/>
              <a:buChar char="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Wingdings 2" charset="2"/>
              <a:buChar char="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Wingdings 2" charset="2"/>
              <a:buChar char="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Wingdings 2" charset="2"/>
              <a:buChar char="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SzPct val="101000"/>
              <a:buFont typeface="Courier New" pitchFamily="49" charset="0"/>
              <a:buChar char="o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Courier New" pitchFamily="49" charset="0"/>
              <a:buChar char="o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Courier New" pitchFamily="49" charset="0"/>
              <a:buChar char="o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Courier New" pitchFamily="49" charset="0"/>
              <a:buChar char="o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CA" sz="3000" u="sng" dirty="0">
                <a:latin typeface="Calibri" panose="020F0502020204030204" pitchFamily="34" charset="0"/>
              </a:rPr>
              <a:t>Problème #2:</a:t>
            </a:r>
          </a:p>
          <a:p>
            <a:pPr marL="712788" indent="-712788">
              <a:buFont typeface="Wingdings" panose="05000000000000000000" pitchFamily="2" charset="2"/>
              <a:buChar char="q"/>
            </a:pPr>
            <a:r>
              <a:rPr lang="fr-CA" sz="3200" dirty="0">
                <a:latin typeface="Calibri" panose="020F0502020204030204" pitchFamily="34" charset="0"/>
              </a:rPr>
              <a:t>Si l’observateur est fonction du traitement… </a:t>
            </a:r>
          </a:p>
          <a:p>
            <a:pPr marL="712788" indent="-712788">
              <a:buFont typeface="Wingdings" panose="05000000000000000000" pitchFamily="2" charset="2"/>
              <a:buChar char="q"/>
            </a:pPr>
            <a:r>
              <a:rPr lang="fr-CA" sz="3000" dirty="0">
                <a:latin typeface="Calibri" panose="020F0502020204030204" pitchFamily="34" charset="0"/>
              </a:rPr>
              <a:t>…alors, il y a un problème de validité de la mesure ! </a:t>
            </a:r>
            <a:br>
              <a:rPr lang="fr-CA" sz="3000" dirty="0">
                <a:latin typeface="Calibri" panose="020F0502020204030204" pitchFamily="34" charset="0"/>
              </a:rPr>
            </a:br>
            <a:r>
              <a:rPr lang="fr-CA" sz="3000" dirty="0">
                <a:latin typeface="Calibri" panose="020F0502020204030204" pitchFamily="34" charset="0"/>
              </a:rPr>
              <a:t>(Minsky, 2007)</a:t>
            </a:r>
          </a:p>
        </p:txBody>
      </p:sp>
      <p:sp>
        <p:nvSpPr>
          <p:cNvPr id="10" name="Rectangle 2"/>
          <p:cNvSpPr txBox="1">
            <a:spLocks noChangeArrowheads="1"/>
          </p:cNvSpPr>
          <p:nvPr/>
        </p:nvSpPr>
        <p:spPr>
          <a:xfrm>
            <a:off x="0" y="0"/>
            <a:ext cx="9326880" cy="64008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CA" altLang="fr-FR" sz="2000" b="1" dirty="0">
                <a:latin typeface="Calibri" panose="020F0502020204030204" pitchFamily="34" charset="0"/>
              </a:rPr>
              <a:t>Historique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fr-CA" altLang="fr-FR" sz="1800" b="1" i="1" dirty="0">
                <a:latin typeface="Calibri" panose="020F0502020204030204" pitchFamily="34" charset="0"/>
              </a:rPr>
              <a:t>Psychologie expérimentale</a:t>
            </a:r>
          </a:p>
        </p:txBody>
      </p:sp>
      <p:pic>
        <p:nvPicPr>
          <p:cNvPr id="2050" name="Picture 2" descr="http://vamboozled.com/wp-content/uploads/2014/02/image001.gif">
            <a:extLst>
              <a:ext uri="{FF2B5EF4-FFF2-40B4-BE49-F238E27FC236}">
                <a16:creationId xmlns:a16="http://schemas.microsoft.com/office/drawing/2014/main" id="{088CEFAE-4C8C-474E-871B-B29C804EB4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344" y="3080736"/>
            <a:ext cx="4249053" cy="3077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m.eet.com/media/1040680/SS1335_TI_PG_66.jpg">
            <a:extLst>
              <a:ext uri="{FF2B5EF4-FFF2-40B4-BE49-F238E27FC236}">
                <a16:creationId xmlns:a16="http://schemas.microsoft.com/office/drawing/2014/main" id="{777659D2-E126-4279-8D69-A579A891A4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4431" y="2632215"/>
            <a:ext cx="4337223" cy="3672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ZoneTexte 8">
            <a:extLst>
              <a:ext uri="{FF2B5EF4-FFF2-40B4-BE49-F238E27FC236}">
                <a16:creationId xmlns:a16="http://schemas.microsoft.com/office/drawing/2014/main" id="{53FA044A-CA51-4AC1-910A-5C4A782C76B2}"/>
              </a:ext>
            </a:extLst>
          </p:cNvPr>
          <p:cNvSpPr txBox="1"/>
          <p:nvPr/>
        </p:nvSpPr>
        <p:spPr>
          <a:xfrm>
            <a:off x="6668466" y="6307979"/>
            <a:ext cx="3785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>
                <a:hlinkClick r:id="rId5"/>
              </a:rPr>
              <a:t>http://m.eet.com/media/1040680/SS1335_TI_PG_66.jpg</a:t>
            </a:r>
            <a:endParaRPr lang="en-CA" sz="1200" dirty="0"/>
          </a:p>
          <a:p>
            <a:r>
              <a:rPr lang="en-CA" sz="1200" dirty="0"/>
              <a:t>(</a:t>
            </a:r>
            <a:r>
              <a:rPr lang="en-CA" sz="1200" dirty="0" err="1"/>
              <a:t>visité</a:t>
            </a:r>
            <a:r>
              <a:rPr lang="en-CA" sz="1200" dirty="0"/>
              <a:t> le 2017-09-08)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8705DEA5-8A51-482A-BBED-DF2AB683651D}"/>
              </a:ext>
            </a:extLst>
          </p:cNvPr>
          <p:cNvSpPr txBox="1"/>
          <p:nvPr/>
        </p:nvSpPr>
        <p:spPr>
          <a:xfrm>
            <a:off x="884344" y="6157927"/>
            <a:ext cx="37853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>
                <a:hlinkClick r:id="rId6"/>
              </a:rPr>
              <a:t>http://vamboozled.com/wp-content/uploads/2014/02/image001.gif</a:t>
            </a:r>
            <a:endParaRPr lang="en-CA" sz="1200" dirty="0"/>
          </a:p>
          <a:p>
            <a:r>
              <a:rPr lang="en-CA" sz="1200" dirty="0"/>
              <a:t>(</a:t>
            </a:r>
            <a:r>
              <a:rPr lang="en-CA" sz="1200" dirty="0" err="1"/>
              <a:t>visité</a:t>
            </a:r>
            <a:r>
              <a:rPr lang="en-CA" sz="1200" dirty="0"/>
              <a:t> le 2017-09-08)</a:t>
            </a:r>
          </a:p>
        </p:txBody>
      </p:sp>
    </p:spTree>
    <p:extLst>
      <p:ext uri="{BB962C8B-B14F-4D97-AF65-F5344CB8AC3E}">
        <p14:creationId xmlns:p14="http://schemas.microsoft.com/office/powerpoint/2010/main" val="18582742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3"/>
          <p:cNvSpPr txBox="1">
            <a:spLocks noChangeArrowheads="1"/>
          </p:cNvSpPr>
          <p:nvPr/>
        </p:nvSpPr>
        <p:spPr>
          <a:xfrm>
            <a:off x="0" y="899159"/>
            <a:ext cx="12192000" cy="5958841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Wingdings 2" charset="2"/>
              <a:buChar char="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Wingdings 2" charset="2"/>
              <a:buChar char="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Wingdings 2" charset="2"/>
              <a:buChar char="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Wingdings 2" charset="2"/>
              <a:buChar char="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Wingdings 2" charset="2"/>
              <a:buChar char="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SzPct val="101000"/>
              <a:buFont typeface="Courier New" pitchFamily="49" charset="0"/>
              <a:buChar char="o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Courier New" pitchFamily="49" charset="0"/>
              <a:buChar char="o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Courier New" pitchFamily="49" charset="0"/>
              <a:buChar char="o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Courier New" pitchFamily="49" charset="0"/>
              <a:buChar char="o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CA" sz="3000" u="sng" dirty="0">
                <a:latin typeface="Calibri" panose="020F0502020204030204" pitchFamily="34" charset="0"/>
              </a:rPr>
              <a:t>Problème #3: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fr-CA" sz="2800" dirty="0">
                <a:latin typeface="Calibri" panose="020F0502020204030204" pitchFamily="34" charset="0"/>
              </a:rPr>
              <a:t>Le dernier et non le moindre… sur lequel s’édifiera le paradigme béhavioriste: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fr-CA" sz="2600" dirty="0">
                <a:latin typeface="Calibri" panose="020F0502020204030204" pitchFamily="34" charset="0"/>
              </a:rPr>
              <a:t>La science doit être basée sur des phénomènes...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fr-CA" sz="2600" dirty="0">
              <a:latin typeface="Calibri" panose="020F0502020204030204" pitchFamily="34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endParaRPr lang="fr-CA" sz="2600" dirty="0">
              <a:latin typeface="Calibri" panose="020F0502020204030204" pitchFamily="34" charset="0"/>
            </a:endParaRPr>
          </a:p>
          <a:p>
            <a:pPr marL="0" lvl="2" indent="0" algn="ctr">
              <a:buNone/>
            </a:pPr>
            <a:r>
              <a:rPr lang="fr-CA" sz="4800" dirty="0">
                <a:latin typeface="Calibri" panose="020F0502020204030204" pitchFamily="34" charset="0"/>
              </a:rPr>
              <a:t>… « observables » !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fr-CA" sz="1800" dirty="0">
              <a:latin typeface="Calibri" panose="020F0502020204030204" pitchFamily="34" charset="0"/>
            </a:endParaRPr>
          </a:p>
          <a:p>
            <a:pPr lvl="2">
              <a:buFont typeface="Wingdings" panose="05000000000000000000" pitchFamily="2" charset="2"/>
              <a:buChar char="v"/>
            </a:pPr>
            <a:endParaRPr lang="fr-CA" sz="2200" dirty="0">
              <a:latin typeface="Calibri" panose="020F0502020204030204" pitchFamily="34" charset="0"/>
            </a:endParaRPr>
          </a:p>
        </p:txBody>
      </p:sp>
      <p:sp>
        <p:nvSpPr>
          <p:cNvPr id="10" name="Rectangle 2"/>
          <p:cNvSpPr txBox="1">
            <a:spLocks noChangeArrowheads="1"/>
          </p:cNvSpPr>
          <p:nvPr/>
        </p:nvSpPr>
        <p:spPr>
          <a:xfrm>
            <a:off x="0" y="0"/>
            <a:ext cx="9326880" cy="64008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CA" altLang="fr-FR" sz="2000" b="1" dirty="0">
                <a:latin typeface="Calibri" panose="020F0502020204030204" pitchFamily="34" charset="0"/>
              </a:rPr>
              <a:t>Historique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fr-CA" altLang="fr-FR" sz="1800" b="1" i="1" dirty="0">
                <a:latin typeface="Calibri" panose="020F0502020204030204" pitchFamily="34" charset="0"/>
              </a:rPr>
              <a:t>Psychologie expérimentale</a:t>
            </a:r>
          </a:p>
        </p:txBody>
      </p:sp>
    </p:spTree>
    <p:extLst>
      <p:ext uri="{BB962C8B-B14F-4D97-AF65-F5344CB8AC3E}">
        <p14:creationId xmlns:p14="http://schemas.microsoft.com/office/powerpoint/2010/main" val="69233529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ous-titre 2"/>
          <p:cNvSpPr>
            <a:spLocks noGrp="1"/>
          </p:cNvSpPr>
          <p:nvPr>
            <p:ph type="subTitle" idx="1"/>
          </p:nvPr>
        </p:nvSpPr>
        <p:spPr>
          <a:xfrm>
            <a:off x="1" y="1284790"/>
            <a:ext cx="5926238" cy="5486400"/>
          </a:xfrm>
        </p:spPr>
        <p:txBody>
          <a:bodyPr>
            <a:normAutofit/>
          </a:bodyPr>
          <a:lstStyle/>
          <a:p>
            <a:pPr algn="l"/>
            <a:endParaRPr lang="en-CA" sz="4400" u="sng" dirty="0">
              <a:solidFill>
                <a:srgbClr val="0070C0"/>
              </a:solidFill>
              <a:latin typeface="Calibri" panose="020F0502020204030204" pitchFamily="34" charset="0"/>
            </a:endParaRPr>
          </a:p>
          <a:p>
            <a:pPr marL="514350" indent="-514350" algn="l">
              <a:buFont typeface="+mj-lt"/>
              <a:buAutoNum type="romanUcPeriod"/>
            </a:pPr>
            <a:r>
              <a:rPr lang="en-CA" sz="3600" b="1" dirty="0" err="1">
                <a:solidFill>
                  <a:srgbClr val="0070C0"/>
                </a:solidFill>
                <a:latin typeface="Calibri" panose="020F0502020204030204" pitchFamily="34" charset="0"/>
              </a:rPr>
              <a:t>Historique</a:t>
            </a:r>
            <a:endParaRPr lang="en-CA" sz="3600" b="1" dirty="0">
              <a:solidFill>
                <a:srgbClr val="0070C0"/>
              </a:solidFill>
              <a:latin typeface="Calibri" panose="020F0502020204030204" pitchFamily="34" charset="0"/>
            </a:endParaRPr>
          </a:p>
          <a:p>
            <a:pPr marL="971550" lvl="1" indent="-514350" algn="l">
              <a:buFont typeface="Wingdings" panose="05000000000000000000" pitchFamily="2" charset="2"/>
              <a:buChar char="Ø"/>
            </a:pPr>
            <a:r>
              <a:rPr lang="fr-CA" sz="32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</a:rPr>
              <a:t>Philosophie de l’esprit</a:t>
            </a:r>
          </a:p>
          <a:p>
            <a:pPr marL="971550" lvl="1" indent="-514350" algn="l">
              <a:buFont typeface="Wingdings" panose="05000000000000000000" pitchFamily="2" charset="2"/>
              <a:buChar char="Ø"/>
            </a:pPr>
            <a:r>
              <a:rPr lang="fr-CA" sz="32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</a:rPr>
              <a:t>Évolution et sélection naturelle</a:t>
            </a:r>
          </a:p>
          <a:p>
            <a:pPr marL="971550" lvl="1" indent="-514350" algn="l">
              <a:buFont typeface="Wingdings" panose="05000000000000000000" pitchFamily="2" charset="2"/>
              <a:buChar char="Ø"/>
            </a:pPr>
            <a:r>
              <a:rPr lang="fr-CA" sz="32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</a:rPr>
              <a:t>Psychologie expérimentale</a:t>
            </a:r>
          </a:p>
          <a:p>
            <a:pPr marL="971550" lvl="1" indent="-514350" algn="l">
              <a:buFont typeface="Wingdings" panose="05000000000000000000" pitchFamily="2" charset="2"/>
              <a:buChar char="Ø"/>
            </a:pPr>
            <a:r>
              <a:rPr lang="fr-CA" sz="3200" b="1" dirty="0">
                <a:solidFill>
                  <a:srgbClr val="0070C0"/>
                </a:solidFill>
                <a:latin typeface="Calibri" panose="020F0502020204030204" pitchFamily="34" charset="0"/>
              </a:rPr>
              <a:t>Béhaviorisme</a:t>
            </a:r>
          </a:p>
          <a:p>
            <a:pPr marL="971550" lvl="1" indent="-514350" algn="l">
              <a:buFont typeface="Wingdings" panose="05000000000000000000" pitchFamily="2" charset="2"/>
              <a:buChar char="Ø"/>
            </a:pPr>
            <a:r>
              <a:rPr lang="fr-CA" sz="32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</a:rPr>
              <a:t>Cognitivisme</a:t>
            </a:r>
            <a:endParaRPr lang="en-CA" sz="3200" b="1" dirty="0">
              <a:solidFill>
                <a:schemeClr val="accent1">
                  <a:lumMod val="60000"/>
                  <a:lumOff val="40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4" name="Sous-titre 2">
            <a:extLst>
              <a:ext uri="{FF2B5EF4-FFF2-40B4-BE49-F238E27FC236}">
                <a16:creationId xmlns:a16="http://schemas.microsoft.com/office/drawing/2014/main" id="{2FC549AD-5982-4F86-B357-3D85AB631533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5926238" cy="63660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CA" sz="4800" b="1" dirty="0">
                <a:solidFill>
                  <a:srgbClr val="ED7D31"/>
                </a:solidFill>
                <a:latin typeface="Calibri" panose="020F0502020204030204" pitchFamily="34" charset="0"/>
              </a:rPr>
              <a:t>PSY 3503 </a:t>
            </a:r>
            <a:r>
              <a:rPr lang="fr-CA" sz="4800" b="1" dirty="0">
                <a:solidFill>
                  <a:srgbClr val="0070C0"/>
                </a:solidFill>
                <a:latin typeface="Calibri" panose="020F0502020204030204" pitchFamily="34" charset="0"/>
              </a:rPr>
              <a:t>– Lecture 1.2</a:t>
            </a:r>
            <a:endParaRPr lang="en-CA" sz="4800" b="1" dirty="0">
              <a:solidFill>
                <a:schemeClr val="accent1">
                  <a:lumMod val="40000"/>
                  <a:lumOff val="60000"/>
                </a:schemeClr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429203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3"/>
          <p:cNvSpPr txBox="1">
            <a:spLocks noChangeArrowheads="1"/>
          </p:cNvSpPr>
          <p:nvPr/>
        </p:nvSpPr>
        <p:spPr>
          <a:xfrm>
            <a:off x="0" y="640081"/>
            <a:ext cx="12192000" cy="621792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Wingdings 2" charset="2"/>
              <a:buChar char="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Wingdings 2" charset="2"/>
              <a:buChar char="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Wingdings 2" charset="2"/>
              <a:buChar char="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Wingdings 2" charset="2"/>
              <a:buChar char="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Wingdings 2" charset="2"/>
              <a:buChar char="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SzPct val="101000"/>
              <a:buFont typeface="Courier New" pitchFamily="49" charset="0"/>
              <a:buChar char="o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Courier New" pitchFamily="49" charset="0"/>
              <a:buChar char="o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Courier New" pitchFamily="49" charset="0"/>
              <a:buChar char="o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Courier New" pitchFamily="49" charset="0"/>
              <a:buChar char="o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CA" sz="2800" u="sng" dirty="0"/>
              <a:t>John Watson</a:t>
            </a:r>
            <a:r>
              <a:rPr lang="fr-CA" sz="2800" dirty="0"/>
              <a:t> (1878-1958)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fr-CA" sz="2800" dirty="0"/>
              <a:t>Le béhaviorisme se présente en réaction aux techniques d’introspection (structuralisme)</a:t>
            </a:r>
          </a:p>
          <a:p>
            <a:pPr>
              <a:buFont typeface="Wingdings" panose="05000000000000000000" pitchFamily="2" charset="2"/>
              <a:buChar char="q"/>
            </a:pPr>
            <a:endParaRPr lang="fr-CA" sz="2800" dirty="0"/>
          </a:p>
          <a:p>
            <a:pPr>
              <a:buFont typeface="Wingdings" panose="05000000000000000000" pitchFamily="2" charset="2"/>
              <a:buChar char="q"/>
            </a:pPr>
            <a:r>
              <a:rPr lang="fr-CA" sz="2800" dirty="0"/>
              <a:t>Le béhaviorisme se soulève en prenant appui sur les travaux </a:t>
            </a:r>
            <a:br>
              <a:rPr lang="fr-CA" sz="2800" dirty="0"/>
            </a:br>
            <a:r>
              <a:rPr lang="fr-CA" sz="2800" dirty="0"/>
              <a:t>de Pavlov et de Thorndike</a:t>
            </a:r>
          </a:p>
          <a:p>
            <a:pPr>
              <a:buFont typeface="Wingdings" panose="05000000000000000000" pitchFamily="2" charset="2"/>
              <a:buChar char="q"/>
            </a:pPr>
            <a:endParaRPr lang="fr-CA" sz="200" dirty="0"/>
          </a:p>
          <a:p>
            <a:pPr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endParaRPr lang="fr-CA" sz="2800" dirty="0"/>
          </a:p>
          <a:p>
            <a:pPr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fr-CA" sz="2800" dirty="0"/>
              <a:t>Livre </a:t>
            </a:r>
            <a:r>
              <a:rPr lang="fr-CA" sz="2800" i="1" dirty="0" err="1"/>
              <a:t>Behaviorism</a:t>
            </a:r>
            <a:r>
              <a:rPr lang="fr-CA" sz="2800" dirty="0"/>
              <a:t> de Watson (1924)</a:t>
            </a:r>
          </a:p>
          <a:p>
            <a:pPr lvl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CA" sz="2400" dirty="0"/>
              <a:t>La science doit être basée sur des phénomènes observables</a:t>
            </a:r>
          </a:p>
          <a:p>
            <a: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fr-CA" sz="2200" b="1" dirty="0">
                <a:solidFill>
                  <a:srgbClr val="FF0000"/>
                </a:solidFill>
              </a:rPr>
              <a:t>Les images mentales, la volonté, la conscience </a:t>
            </a:r>
            <a:br>
              <a:rPr lang="fr-CA" sz="2200" b="1" dirty="0">
                <a:solidFill>
                  <a:srgbClr val="FF0000"/>
                </a:solidFill>
              </a:rPr>
            </a:br>
            <a:r>
              <a:rPr lang="fr-CA" sz="2200" b="1" dirty="0">
                <a:solidFill>
                  <a:srgbClr val="FF0000"/>
                </a:solidFill>
              </a:rPr>
              <a:t>ne sont pas des entités observables.</a:t>
            </a:r>
          </a:p>
          <a:p>
            <a: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fr-CA" sz="2200" b="1" dirty="0">
                <a:solidFill>
                  <a:srgbClr val="00B050"/>
                </a:solidFill>
              </a:rPr>
              <a:t>Le comportement est observable.</a:t>
            </a:r>
            <a:endParaRPr lang="fr-CA" sz="1800" dirty="0"/>
          </a:p>
          <a:p>
            <a:pPr lvl="3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fr-CA" sz="2200" b="1" dirty="0">
                <a:solidFill>
                  <a:srgbClr val="00B050"/>
                </a:solidFill>
              </a:rPr>
              <a:t>La psychologie doit être la science du comportement!</a:t>
            </a: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0" y="0"/>
            <a:ext cx="9326880" cy="64008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CA" altLang="fr-FR" sz="2000" b="1">
                <a:latin typeface="Calibri" panose="020F0502020204030204" pitchFamily="34" charset="0"/>
              </a:rPr>
              <a:t>Historique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fr-CA" altLang="fr-FR" sz="1800" b="1" i="1">
                <a:latin typeface="Calibri" panose="020F0502020204030204" pitchFamily="34" charset="0"/>
              </a:rPr>
              <a:t>Béhaviorisme</a:t>
            </a:r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8249" y="2243753"/>
            <a:ext cx="1777315" cy="2603611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9788249" y="5018651"/>
            <a:ext cx="17773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>
                <a:hlinkClick r:id="rId4"/>
              </a:rPr>
              <a:t>http://www.nndb.com/people/078/000030985/john-b-watson-1-sized.jpg</a:t>
            </a:r>
            <a:endParaRPr lang="en-CA" sz="1200" dirty="0"/>
          </a:p>
          <a:p>
            <a:r>
              <a:rPr lang="en-CA" sz="1200" dirty="0"/>
              <a:t>(</a:t>
            </a:r>
            <a:r>
              <a:rPr lang="en-CA" sz="1200" dirty="0" err="1"/>
              <a:t>visité</a:t>
            </a:r>
            <a:r>
              <a:rPr lang="en-CA" sz="1200" dirty="0"/>
              <a:t> le 31 </a:t>
            </a:r>
            <a:r>
              <a:rPr lang="en-CA" sz="1200" dirty="0" err="1"/>
              <a:t>août</a:t>
            </a:r>
            <a:r>
              <a:rPr lang="en-CA" sz="1200" dirty="0"/>
              <a:t> 2016)</a:t>
            </a:r>
          </a:p>
        </p:txBody>
      </p:sp>
    </p:spTree>
    <p:extLst>
      <p:ext uri="{BB962C8B-B14F-4D97-AF65-F5344CB8AC3E}">
        <p14:creationId xmlns:p14="http://schemas.microsoft.com/office/powerpoint/2010/main" val="13531933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3"/>
          <p:cNvSpPr txBox="1">
            <a:spLocks noChangeArrowheads="1"/>
          </p:cNvSpPr>
          <p:nvPr/>
        </p:nvSpPr>
        <p:spPr>
          <a:xfrm>
            <a:off x="0" y="640081"/>
            <a:ext cx="12192000" cy="621792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Wingdings 2" charset="2"/>
              <a:buChar char="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Wingdings 2" charset="2"/>
              <a:buChar char="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Wingdings 2" charset="2"/>
              <a:buChar char="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Wingdings 2" charset="2"/>
              <a:buChar char="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Wingdings 2" charset="2"/>
              <a:buChar char="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SzPct val="101000"/>
              <a:buFont typeface="Courier New" pitchFamily="49" charset="0"/>
              <a:buChar char="o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Courier New" pitchFamily="49" charset="0"/>
              <a:buChar char="o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Courier New" pitchFamily="49" charset="0"/>
              <a:buChar char="o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Courier New" pitchFamily="49" charset="0"/>
              <a:buChar char="o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CA" sz="2800" u="sng" dirty="0"/>
              <a:t>John Watson</a:t>
            </a:r>
            <a:r>
              <a:rPr lang="fr-CA" sz="2800" dirty="0"/>
              <a:t> (1878-1958)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fr-CA" sz="2800" dirty="0"/>
              <a:t>Premières études marquantes:</a:t>
            </a:r>
          </a:p>
          <a:p>
            <a:pPr marL="971550" lvl="1" indent="-51435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fr-CA" sz="2600" dirty="0"/>
              <a:t>Rats apprennent à sortir d’un labyrinthe.</a:t>
            </a:r>
          </a:p>
          <a:p>
            <a:pPr marL="971550" lvl="1" indent="-51435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fr-CA" sz="2600" dirty="0"/>
              <a:t>Ensuite, déprivation sensorielle.</a:t>
            </a:r>
          </a:p>
          <a:p>
            <a:pPr marL="971550" lvl="1" indent="-51435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fr-CA" sz="2600" dirty="0"/>
              <a:t>Pas de perte de performance des rats.</a:t>
            </a:r>
          </a:p>
          <a:p>
            <a:pPr marL="1371600" lvl="2" indent="-514350">
              <a:buFont typeface="Wingdings" panose="05000000000000000000" pitchFamily="2" charset="2"/>
              <a:buChar char="ü"/>
            </a:pPr>
            <a:r>
              <a:rPr lang="fr-CA" sz="2400" dirty="0"/>
              <a:t>Conclue que les rats apprennent des séquences </a:t>
            </a:r>
            <a:br>
              <a:rPr lang="fr-CA" sz="2400" dirty="0"/>
            </a:br>
            <a:r>
              <a:rPr lang="fr-CA" sz="2400" dirty="0"/>
              <a:t>automatiques de réponses motrices.</a:t>
            </a:r>
          </a:p>
          <a:p>
            <a:pPr marL="1828800" lvl="3" indent="-514350">
              <a:buFont typeface="Wingdings" panose="05000000000000000000" pitchFamily="2" charset="2"/>
              <a:buChar char="Ø"/>
            </a:pPr>
            <a:r>
              <a:rPr lang="fr-CA" sz="2400" dirty="0"/>
              <a:t>Perte de performances seulement si…</a:t>
            </a:r>
          </a:p>
          <a:p>
            <a:pPr marL="2286000" lvl="4" indent="-514350">
              <a:buFont typeface="Wingdings" panose="05000000000000000000" pitchFamily="2" charset="2"/>
              <a:buChar char="Ø"/>
            </a:pPr>
            <a:r>
              <a:rPr lang="fr-CA" sz="2400" dirty="0"/>
              <a:t>…rotation du </a:t>
            </a:r>
            <a:r>
              <a:rPr lang="fr-CA" sz="2400" dirty="0" err="1"/>
              <a:t>labrinthe</a:t>
            </a:r>
            <a:r>
              <a:rPr lang="fr-CA" sz="2400" dirty="0"/>
              <a:t>, modification des longueurs </a:t>
            </a:r>
            <a:br>
              <a:rPr lang="fr-CA" sz="2400" dirty="0"/>
            </a:br>
            <a:r>
              <a:rPr lang="fr-CA" sz="2400" dirty="0"/>
              <a:t>des corridors.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fr-CA" sz="2400" b="1" dirty="0"/>
              <a:t>A eu des difficultés avec la perception qu’ont eu les gens de ses </a:t>
            </a:r>
            <a:br>
              <a:rPr lang="fr-CA" sz="2400" b="1" dirty="0"/>
            </a:br>
            <a:r>
              <a:rPr lang="fr-CA" sz="2400" b="1" dirty="0"/>
              <a:t>pratiques en matière de cruauté envers les animaux.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fr-CA" sz="2000" b="1" dirty="0"/>
              <a:t>À l’époque, pas de comité d’éthique… laissé à la </a:t>
            </a:r>
            <a:r>
              <a:rPr lang="fr-CA" sz="2000" b="1" dirty="0" err="1"/>
              <a:t>discrétioni</a:t>
            </a:r>
            <a:r>
              <a:rPr lang="fr-CA" sz="2000" b="1" dirty="0"/>
              <a:t> du chercheur.</a:t>
            </a: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0" y="0"/>
            <a:ext cx="9326880" cy="64008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CA" altLang="fr-FR" sz="2000" b="1">
                <a:latin typeface="Calibri" panose="020F0502020204030204" pitchFamily="34" charset="0"/>
              </a:rPr>
              <a:t>Historique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fr-CA" altLang="fr-FR" sz="1800" b="1" i="1">
                <a:latin typeface="Calibri" panose="020F0502020204030204" pitchFamily="34" charset="0"/>
              </a:rPr>
              <a:t>Béhaviorisme</a:t>
            </a:r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7620" y="1773490"/>
            <a:ext cx="1777315" cy="2603611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9657620" y="4548388"/>
            <a:ext cx="17773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>
                <a:hlinkClick r:id="rId4"/>
              </a:rPr>
              <a:t>http://www.nndb.com/people/078/000030985/john-b-watson-1-sized.jpg</a:t>
            </a:r>
            <a:endParaRPr lang="en-CA" sz="1200" dirty="0"/>
          </a:p>
          <a:p>
            <a:r>
              <a:rPr lang="en-CA" sz="1200" dirty="0"/>
              <a:t>(</a:t>
            </a:r>
            <a:r>
              <a:rPr lang="en-CA" sz="1200" dirty="0" err="1"/>
              <a:t>visité</a:t>
            </a:r>
            <a:r>
              <a:rPr lang="en-CA" sz="1200" dirty="0"/>
              <a:t> le 31 </a:t>
            </a:r>
            <a:r>
              <a:rPr lang="en-CA" sz="1200" dirty="0" err="1"/>
              <a:t>août</a:t>
            </a:r>
            <a:r>
              <a:rPr lang="en-CA" sz="1200" dirty="0"/>
              <a:t> 2016)</a:t>
            </a:r>
          </a:p>
        </p:txBody>
      </p:sp>
    </p:spTree>
    <p:extLst>
      <p:ext uri="{BB962C8B-B14F-4D97-AF65-F5344CB8AC3E}">
        <p14:creationId xmlns:p14="http://schemas.microsoft.com/office/powerpoint/2010/main" val="16553045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2"/>
          <p:cNvSpPr txBox="1">
            <a:spLocks noChangeArrowheads="1"/>
          </p:cNvSpPr>
          <p:nvPr/>
        </p:nvSpPr>
        <p:spPr>
          <a:xfrm>
            <a:off x="0" y="0"/>
            <a:ext cx="9326880" cy="64008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CA" altLang="fr-FR" sz="2000" b="1" dirty="0">
                <a:latin typeface="Calibri" panose="020F0502020204030204" pitchFamily="34" charset="0"/>
              </a:rPr>
              <a:t>Historique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fr-CA" altLang="fr-FR" sz="1800" b="1" i="1" dirty="0">
                <a:latin typeface="Calibri" panose="020F0502020204030204" pitchFamily="34" charset="0"/>
              </a:rPr>
              <a:t>Philosophie de l’esprit</a:t>
            </a:r>
          </a:p>
        </p:txBody>
      </p:sp>
      <p:pic>
        <p:nvPicPr>
          <p:cNvPr id="3074" name="Picture 2" descr="http://a136.idata.over-blog.com/2/89/06/71/Rennaissance-Italie-sculpture/Raphael-l-Ecole-d-Athenes-Platon-et-Aristote.jpg">
            <a:extLst>
              <a:ext uri="{FF2B5EF4-FFF2-40B4-BE49-F238E27FC236}">
                <a16:creationId xmlns:a16="http://schemas.microsoft.com/office/drawing/2014/main" id="{6BCA16BA-A45A-4353-9F56-ED6A06EB3B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738"/>
          <a:stretch/>
        </p:blipFill>
        <p:spPr bwMode="auto">
          <a:xfrm>
            <a:off x="3114640" y="1863511"/>
            <a:ext cx="6605829" cy="4192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6D4EFA7-BCF6-4448-8BE7-AF2D84304827}"/>
              </a:ext>
            </a:extLst>
          </p:cNvPr>
          <p:cNvSpPr txBox="1"/>
          <p:nvPr/>
        </p:nvSpPr>
        <p:spPr>
          <a:xfrm>
            <a:off x="2971697" y="1028270"/>
            <a:ext cx="66058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3200" b="1" dirty="0">
                <a:solidFill>
                  <a:srgbClr val="0070C0"/>
                </a:solidFill>
              </a:rPr>
              <a:t>Connaissances:	innées vs acquises</a:t>
            </a:r>
            <a:endParaRPr lang="en-CA" sz="3200" b="1" dirty="0">
              <a:solidFill>
                <a:srgbClr val="0070C0"/>
              </a:solidFill>
            </a:endParaRPr>
          </a:p>
        </p:txBody>
      </p:sp>
      <p:pic>
        <p:nvPicPr>
          <p:cNvPr id="1026" name="Picture 2" descr="https://formwell.com/wp-content/uploads/2013/11/2.jpg">
            <a:extLst>
              <a:ext uri="{FF2B5EF4-FFF2-40B4-BE49-F238E27FC236}">
                <a16:creationId xmlns:a16="http://schemas.microsoft.com/office/drawing/2014/main" id="{49D3111A-1898-4F84-B4D7-EE9182252F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4374" y="1080766"/>
            <a:ext cx="1490942" cy="1565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1202680-4F58-404F-A33C-53B64433209A}"/>
              </a:ext>
            </a:extLst>
          </p:cNvPr>
          <p:cNvSpPr txBox="1"/>
          <p:nvPr/>
        </p:nvSpPr>
        <p:spPr>
          <a:xfrm>
            <a:off x="10104374" y="2689406"/>
            <a:ext cx="19348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800" dirty="0">
                <a:hlinkClick r:id="rId5"/>
              </a:rPr>
              <a:t>https://formwell.com/wp-content/uploads/2013/11/2.jpg</a:t>
            </a:r>
            <a:r>
              <a:rPr lang="en-CA" sz="800" dirty="0"/>
              <a:t>, </a:t>
            </a:r>
            <a:r>
              <a:rPr lang="en-CA" sz="800" dirty="0" err="1"/>
              <a:t>visité</a:t>
            </a:r>
            <a:r>
              <a:rPr lang="en-CA" sz="800" dirty="0"/>
              <a:t> le 2018-01-05)</a:t>
            </a:r>
          </a:p>
        </p:txBody>
      </p:sp>
      <p:pic>
        <p:nvPicPr>
          <p:cNvPr id="1028" name="Picture 4" descr="https://i.pinimg.com/736x/e6/f5/d2/e6f5d201c7f1e458f6efd23323215962--baby-cartoon-cute-cartoon.jpg">
            <a:extLst>
              <a:ext uri="{FF2B5EF4-FFF2-40B4-BE49-F238E27FC236}">
                <a16:creationId xmlns:a16="http://schemas.microsoft.com/office/drawing/2014/main" id="{1F8A8417-AEAB-4A1D-9EA6-C11A32C668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8246" y="3916244"/>
            <a:ext cx="1457070" cy="2139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0ED1819-360C-4765-A1E2-575B361EC16E}"/>
              </a:ext>
            </a:extLst>
          </p:cNvPr>
          <p:cNvSpPr txBox="1"/>
          <p:nvPr/>
        </p:nvSpPr>
        <p:spPr>
          <a:xfrm>
            <a:off x="10104373" y="6056056"/>
            <a:ext cx="19348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800" dirty="0">
                <a:hlinkClick r:id="rId7"/>
              </a:rPr>
              <a:t>https://i.pinimg.com/736x/e6/f5/d2/e6f5d201c7f1e458f6efd23323215962--baby-cartoon-cute-cartoon.jpg</a:t>
            </a:r>
            <a:r>
              <a:rPr lang="en-CA" sz="800" dirty="0"/>
              <a:t>, </a:t>
            </a:r>
            <a:r>
              <a:rPr lang="en-CA" sz="800" dirty="0" err="1"/>
              <a:t>visité</a:t>
            </a:r>
            <a:r>
              <a:rPr lang="en-CA" sz="800" dirty="0"/>
              <a:t> le 2018-01-05)</a:t>
            </a:r>
          </a:p>
        </p:txBody>
      </p:sp>
      <p:sp>
        <p:nvSpPr>
          <p:cNvPr id="4" name="Arrow: Up-Down 3">
            <a:extLst>
              <a:ext uri="{FF2B5EF4-FFF2-40B4-BE49-F238E27FC236}">
                <a16:creationId xmlns:a16="http://schemas.microsoft.com/office/drawing/2014/main" id="{E3E74FAD-8775-4628-A133-3A5BF00C5EE6}"/>
              </a:ext>
            </a:extLst>
          </p:cNvPr>
          <p:cNvSpPr/>
          <p:nvPr/>
        </p:nvSpPr>
        <p:spPr>
          <a:xfrm>
            <a:off x="10634870" y="3106208"/>
            <a:ext cx="417444" cy="765173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030" name="Picture 6" descr="https://lh3.googleusercontent.com/tCB3cPCapsp-2FK4Ku_G43pARCg_b5CeCW835eZ9rhTx9i8qsXnbtJrWnZyq6EroAs4=w300">
            <a:extLst>
              <a:ext uri="{FF2B5EF4-FFF2-40B4-BE49-F238E27FC236}">
                <a16:creationId xmlns:a16="http://schemas.microsoft.com/office/drawing/2014/main" id="{21E38CF7-7405-484C-AB4C-67D178520E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546" y="3954739"/>
            <a:ext cx="2101317" cy="2101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762859E-513F-438A-858F-577A3551B7C7}"/>
              </a:ext>
            </a:extLst>
          </p:cNvPr>
          <p:cNvSpPr txBox="1"/>
          <p:nvPr/>
        </p:nvSpPr>
        <p:spPr>
          <a:xfrm>
            <a:off x="762046" y="6056055"/>
            <a:ext cx="19348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800" dirty="0">
                <a:hlinkClick r:id="rId9"/>
              </a:rPr>
              <a:t>https://lh3.googleusercontent.com/tCB3cPCapsp-2FK4Ku_G43pARCg_b5CeCW835eZ9rhTx9i8qsXnbtJrWnZyq6EroAs4=w300</a:t>
            </a:r>
            <a:r>
              <a:rPr lang="en-CA" sz="800" dirty="0"/>
              <a:t>, </a:t>
            </a:r>
            <a:r>
              <a:rPr lang="en-CA" sz="800" dirty="0" err="1"/>
              <a:t>visité</a:t>
            </a:r>
            <a:r>
              <a:rPr lang="en-CA" sz="800" dirty="0"/>
              <a:t> le 2018-01-05)</a:t>
            </a:r>
          </a:p>
        </p:txBody>
      </p:sp>
      <p:pic>
        <p:nvPicPr>
          <p:cNvPr id="1032" name="Picture 8" descr="http://images.eb.com/store/ReplicaLI/title-page.jpg">
            <a:extLst>
              <a:ext uri="{FF2B5EF4-FFF2-40B4-BE49-F238E27FC236}">
                <a16:creationId xmlns:a16="http://schemas.microsoft.com/office/drawing/2014/main" id="{B686FEA5-298A-4ADB-9831-34D1DCD857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373" y="1167768"/>
            <a:ext cx="1423476" cy="1752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Arrow: Up-Down 12">
            <a:extLst>
              <a:ext uri="{FF2B5EF4-FFF2-40B4-BE49-F238E27FC236}">
                <a16:creationId xmlns:a16="http://schemas.microsoft.com/office/drawing/2014/main" id="{5B0156CE-7971-4FCC-BC9D-3268E2E06643}"/>
              </a:ext>
            </a:extLst>
          </p:cNvPr>
          <p:cNvSpPr/>
          <p:nvPr/>
        </p:nvSpPr>
        <p:spPr>
          <a:xfrm>
            <a:off x="1520732" y="3151071"/>
            <a:ext cx="417444" cy="765173"/>
          </a:xfrm>
          <a:prstGeom prst="up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2461535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3"/>
          <p:cNvSpPr txBox="1">
            <a:spLocks noChangeArrowheads="1"/>
          </p:cNvSpPr>
          <p:nvPr/>
        </p:nvSpPr>
        <p:spPr>
          <a:xfrm>
            <a:off x="0" y="640081"/>
            <a:ext cx="12192000" cy="621792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Wingdings 2" charset="2"/>
              <a:buChar char="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Wingdings 2" charset="2"/>
              <a:buChar char="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Wingdings 2" charset="2"/>
              <a:buChar char="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Wingdings 2" charset="2"/>
              <a:buChar char="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Wingdings 2" charset="2"/>
              <a:buChar char="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SzPct val="101000"/>
              <a:buFont typeface="Courier New" pitchFamily="49" charset="0"/>
              <a:buChar char="o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Courier New" pitchFamily="49" charset="0"/>
              <a:buChar char="o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Courier New" pitchFamily="49" charset="0"/>
              <a:buChar char="o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Courier New" pitchFamily="49" charset="0"/>
              <a:buChar char="o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fr-CA" altLang="fr-FR" sz="2600" b="1" u="sng" dirty="0"/>
              <a:t>Postulats du béhaviorisme, supportés par Watson</a:t>
            </a:r>
          </a:p>
          <a:p>
            <a:pPr lvl="1">
              <a:spcBef>
                <a:spcPts val="0"/>
              </a:spcBef>
              <a:buSzPct val="65000"/>
              <a:buFont typeface="Wingdings" panose="05000000000000000000" pitchFamily="2" charset="2"/>
              <a:buChar char="ü"/>
            </a:pPr>
            <a:r>
              <a:rPr lang="en-US" altLang="fr-FR" sz="2400" b="1" dirty="0"/>
              <a:t>“Tabula rasa”</a:t>
            </a:r>
          </a:p>
          <a:p>
            <a:pPr lvl="1">
              <a:spcBef>
                <a:spcPts val="0"/>
              </a:spcBef>
              <a:buSzPct val="65000"/>
              <a:buFont typeface="Wingdings" panose="05000000000000000000" pitchFamily="2" charset="2"/>
              <a:buChar char="ü"/>
            </a:pPr>
            <a:r>
              <a:rPr lang="en-US" altLang="fr-FR" sz="2400" b="1" u="sng" dirty="0"/>
              <a:t>Tout</a:t>
            </a:r>
            <a:r>
              <a:rPr lang="en-US" altLang="fr-FR" sz="2400" dirty="0"/>
              <a:t> </a:t>
            </a:r>
            <a:r>
              <a:rPr lang="en-US" altLang="fr-FR" sz="2400" dirty="0" err="1"/>
              <a:t>apprentissage</a:t>
            </a:r>
            <a:r>
              <a:rPr lang="en-US" altLang="fr-FR" sz="2400" dirty="0"/>
              <a:t> </a:t>
            </a:r>
            <a:r>
              <a:rPr lang="en-US" altLang="fr-FR" sz="2400" dirty="0" err="1"/>
              <a:t>émane</a:t>
            </a:r>
            <a:r>
              <a:rPr lang="en-US" altLang="fr-FR" sz="2400" dirty="0"/>
              <a:t> de la formation </a:t>
            </a:r>
            <a:r>
              <a:rPr lang="en-US" altLang="fr-FR" sz="2400" dirty="0" err="1"/>
              <a:t>d’associations</a:t>
            </a:r>
            <a:r>
              <a:rPr lang="en-US" altLang="fr-FR" sz="2400" dirty="0"/>
              <a:t> (</a:t>
            </a:r>
            <a:r>
              <a:rPr lang="en-US" altLang="fr-FR" sz="2400" dirty="0" err="1"/>
              <a:t>condit</a:t>
            </a:r>
            <a:r>
              <a:rPr lang="en-US" altLang="fr-FR" sz="2400" dirty="0"/>
              <a:t>. </a:t>
            </a:r>
            <a:r>
              <a:rPr lang="en-US" altLang="fr-FR" sz="2400" i="1" dirty="0" err="1"/>
              <a:t>classique</a:t>
            </a:r>
            <a:r>
              <a:rPr lang="en-US" altLang="fr-FR" sz="2400" dirty="0"/>
              <a:t> </a:t>
            </a:r>
            <a:r>
              <a:rPr lang="en-US" altLang="fr-FR" sz="2400" dirty="0" err="1"/>
              <a:t>ou</a:t>
            </a:r>
            <a:r>
              <a:rPr lang="en-US" altLang="fr-FR" sz="2400" dirty="0"/>
              <a:t> </a:t>
            </a:r>
            <a:r>
              <a:rPr lang="en-US" altLang="fr-FR" sz="2400" i="1" dirty="0" err="1"/>
              <a:t>opérant</a:t>
            </a:r>
            <a:r>
              <a:rPr lang="en-US" altLang="fr-FR" sz="2400" dirty="0"/>
              <a:t>) </a:t>
            </a:r>
          </a:p>
          <a:p>
            <a:pPr lvl="1">
              <a:spcBef>
                <a:spcPts val="0"/>
              </a:spcBef>
              <a:buSzPct val="65000"/>
              <a:buFont typeface="Wingdings" panose="05000000000000000000" pitchFamily="2" charset="2"/>
              <a:buChar char="ü"/>
            </a:pPr>
            <a:r>
              <a:rPr lang="fr-CA" altLang="fr-FR" sz="2400" dirty="0"/>
              <a:t>Théories orientées vers processus mentaux sont inutiles</a:t>
            </a:r>
            <a:r>
              <a:rPr lang="fr-CA" altLang="fr-FR" sz="2400" b="1" dirty="0"/>
              <a:t>  </a:t>
            </a:r>
            <a:r>
              <a:rPr lang="fr-CA" altLang="fr-FR" sz="2400" dirty="0"/>
              <a:t>pour obtenir une explication complète de la psychologie.</a:t>
            </a:r>
          </a:p>
          <a:p>
            <a:pPr lvl="1">
              <a:spcBef>
                <a:spcPts val="0"/>
              </a:spcBef>
              <a:buSzPct val="65000"/>
              <a:buFont typeface="Wingdings" panose="05000000000000000000" pitchFamily="2" charset="2"/>
              <a:buChar char="ü"/>
            </a:pPr>
            <a:endParaRPr lang="fr-CA" sz="800" b="1" dirty="0">
              <a:latin typeface="Calibri" panose="020F0502020204030204" pitchFamily="34" charset="0"/>
            </a:endParaRPr>
          </a:p>
          <a:p>
            <a:pPr lvl="1">
              <a:buFont typeface="Wingdings" panose="05000000000000000000" pitchFamily="2" charset="2"/>
              <a:buChar char="q"/>
            </a:pPr>
            <a:r>
              <a:rPr lang="fr-CA" sz="2200" i="1" dirty="0"/>
              <a:t>« </a:t>
            </a:r>
            <a:r>
              <a:rPr lang="fr-CA" sz="2200" i="1" dirty="0" err="1"/>
              <a:t>Give</a:t>
            </a:r>
            <a:r>
              <a:rPr lang="fr-CA" sz="2200" i="1" dirty="0"/>
              <a:t> me a </a:t>
            </a:r>
            <a:r>
              <a:rPr lang="fr-CA" sz="2200" i="1" dirty="0" err="1"/>
              <a:t>dozen</a:t>
            </a:r>
            <a:r>
              <a:rPr lang="fr-CA" sz="2200" i="1" dirty="0"/>
              <a:t> </a:t>
            </a:r>
            <a:r>
              <a:rPr lang="fr-CA" sz="2200" i="1" dirty="0" err="1"/>
              <a:t>healthy</a:t>
            </a:r>
            <a:r>
              <a:rPr lang="fr-CA" sz="2200" i="1" dirty="0"/>
              <a:t> infants, </a:t>
            </a:r>
            <a:r>
              <a:rPr lang="fr-CA" sz="2200" i="1" dirty="0" err="1"/>
              <a:t>well</a:t>
            </a:r>
            <a:r>
              <a:rPr lang="fr-CA" sz="2200" i="1" dirty="0"/>
              <a:t> </a:t>
            </a:r>
            <a:r>
              <a:rPr lang="fr-CA" sz="2200" i="1" dirty="0" err="1"/>
              <a:t>formed</a:t>
            </a:r>
            <a:r>
              <a:rPr lang="fr-CA" sz="2200" i="1" dirty="0"/>
              <a:t>, and </a:t>
            </a:r>
            <a:r>
              <a:rPr lang="fr-CA" sz="2200" i="1" dirty="0" err="1"/>
              <a:t>my</a:t>
            </a:r>
            <a:r>
              <a:rPr lang="fr-CA" sz="2200" i="1" dirty="0"/>
              <a:t> </a:t>
            </a:r>
            <a:r>
              <a:rPr lang="fr-CA" sz="2200" i="1" dirty="0" err="1"/>
              <a:t>own</a:t>
            </a:r>
            <a:r>
              <a:rPr lang="fr-CA" sz="2200" i="1" dirty="0"/>
              <a:t> </a:t>
            </a:r>
            <a:r>
              <a:rPr lang="fr-CA" sz="2200" i="1" dirty="0" err="1"/>
              <a:t>specified</a:t>
            </a:r>
            <a:r>
              <a:rPr lang="fr-CA" sz="2200" i="1" dirty="0"/>
              <a:t> world to </a:t>
            </a:r>
            <a:r>
              <a:rPr lang="fr-CA" sz="2200" i="1" dirty="0" err="1"/>
              <a:t>bring</a:t>
            </a:r>
            <a:r>
              <a:rPr lang="fr-CA" sz="2200" i="1" dirty="0"/>
              <a:t> </a:t>
            </a:r>
            <a:r>
              <a:rPr lang="fr-CA" sz="2200" i="1" dirty="0" err="1"/>
              <a:t>them</a:t>
            </a:r>
            <a:r>
              <a:rPr lang="fr-CA" sz="2200" i="1" dirty="0"/>
              <a:t> up in, and </a:t>
            </a:r>
            <a:r>
              <a:rPr lang="fr-CA" sz="2200" i="1" dirty="0" err="1"/>
              <a:t>I’ll</a:t>
            </a:r>
            <a:r>
              <a:rPr lang="fr-CA" sz="2200" i="1" dirty="0"/>
              <a:t> </a:t>
            </a:r>
            <a:r>
              <a:rPr lang="fr-CA" sz="2200" i="1" dirty="0" err="1"/>
              <a:t>guarantee</a:t>
            </a:r>
            <a:r>
              <a:rPr lang="fr-CA" sz="2200" i="1" dirty="0"/>
              <a:t>	to </a:t>
            </a:r>
            <a:r>
              <a:rPr lang="fr-CA" sz="2200" i="1" dirty="0" err="1"/>
              <a:t>take</a:t>
            </a:r>
            <a:r>
              <a:rPr lang="fr-CA" sz="2200" i="1" dirty="0"/>
              <a:t> </a:t>
            </a:r>
            <a:r>
              <a:rPr lang="fr-CA" sz="2200" i="1" dirty="0" err="1"/>
              <a:t>anyone</a:t>
            </a:r>
            <a:r>
              <a:rPr lang="fr-CA" sz="2200" i="1" dirty="0"/>
              <a:t> at </a:t>
            </a:r>
            <a:r>
              <a:rPr lang="fr-CA" sz="2200" i="1" dirty="0" err="1"/>
              <a:t>random</a:t>
            </a:r>
            <a:r>
              <a:rPr lang="fr-CA" sz="2200" i="1" dirty="0"/>
              <a:t> and train </a:t>
            </a:r>
            <a:r>
              <a:rPr lang="fr-CA" sz="2200" i="1" dirty="0" err="1"/>
              <a:t>him</a:t>
            </a:r>
            <a:r>
              <a:rPr lang="fr-CA" sz="2200" i="1" dirty="0"/>
              <a:t> to </a:t>
            </a:r>
            <a:r>
              <a:rPr lang="fr-CA" sz="2200" i="1" dirty="0" err="1"/>
              <a:t>become</a:t>
            </a:r>
            <a:r>
              <a:rPr lang="fr-CA" sz="2200" i="1" dirty="0"/>
              <a:t> </a:t>
            </a:r>
            <a:r>
              <a:rPr lang="fr-CA" sz="2200" i="1" dirty="0" err="1"/>
              <a:t>any</a:t>
            </a:r>
            <a:r>
              <a:rPr lang="fr-CA" sz="2200" i="1" dirty="0"/>
              <a:t> type of </a:t>
            </a:r>
            <a:r>
              <a:rPr lang="fr-CA" sz="2200" i="1" dirty="0" err="1"/>
              <a:t>specialist</a:t>
            </a:r>
            <a:r>
              <a:rPr lang="fr-CA" sz="2200" i="1" dirty="0"/>
              <a:t> I </a:t>
            </a:r>
            <a:r>
              <a:rPr lang="fr-CA" sz="2200" i="1" dirty="0" err="1"/>
              <a:t>might</a:t>
            </a:r>
            <a:r>
              <a:rPr lang="fr-CA" sz="2200" i="1" dirty="0"/>
              <a:t> select – </a:t>
            </a:r>
            <a:r>
              <a:rPr lang="fr-CA" sz="2200" i="1" dirty="0" err="1"/>
              <a:t>doctor</a:t>
            </a:r>
            <a:r>
              <a:rPr lang="fr-CA" sz="2200" i="1" dirty="0"/>
              <a:t>, </a:t>
            </a:r>
            <a:r>
              <a:rPr lang="fr-CA" sz="2200" i="1" dirty="0" err="1"/>
              <a:t>lawyer</a:t>
            </a:r>
            <a:r>
              <a:rPr lang="fr-CA" sz="2200" i="1" dirty="0"/>
              <a:t>, </a:t>
            </a:r>
            <a:r>
              <a:rPr lang="fr-CA" sz="2200" i="1" dirty="0" err="1"/>
              <a:t>artist</a:t>
            </a:r>
            <a:r>
              <a:rPr lang="fr-CA" sz="2200" i="1" dirty="0"/>
              <a:t>, </a:t>
            </a:r>
            <a:r>
              <a:rPr lang="fr-CA" sz="2200" i="1" dirty="0" err="1"/>
              <a:t>merchant</a:t>
            </a:r>
            <a:r>
              <a:rPr lang="fr-CA" sz="2200" i="1" dirty="0"/>
              <a:t>, </a:t>
            </a:r>
            <a:r>
              <a:rPr lang="fr-CA" sz="2200" i="1" dirty="0" err="1"/>
              <a:t>chief</a:t>
            </a:r>
            <a:r>
              <a:rPr lang="fr-CA" sz="2200" i="1" dirty="0"/>
              <a:t>, and yes </a:t>
            </a:r>
            <a:r>
              <a:rPr lang="fr-CA" sz="2200" i="1" dirty="0" err="1"/>
              <a:t>even</a:t>
            </a:r>
            <a:r>
              <a:rPr lang="fr-CA" sz="2200" i="1" dirty="0"/>
              <a:t> </a:t>
            </a:r>
            <a:r>
              <a:rPr lang="fr-CA" sz="2200" i="1" dirty="0" err="1"/>
              <a:t>beggerman</a:t>
            </a:r>
            <a:r>
              <a:rPr lang="fr-CA" sz="2200" i="1" dirty="0"/>
              <a:t> and </a:t>
            </a:r>
            <a:r>
              <a:rPr lang="fr-CA" sz="2200" i="1" dirty="0" err="1"/>
              <a:t>thief</a:t>
            </a:r>
            <a:r>
              <a:rPr lang="fr-CA" sz="2200" i="1" dirty="0"/>
              <a:t>, </a:t>
            </a:r>
            <a:r>
              <a:rPr lang="fr-CA" sz="2200" i="1" dirty="0" err="1"/>
              <a:t>regardless</a:t>
            </a:r>
            <a:r>
              <a:rPr lang="fr-CA" sz="2200" i="1" dirty="0"/>
              <a:t> of talents, penchants, </a:t>
            </a:r>
            <a:r>
              <a:rPr lang="fr-CA" sz="2200" i="1" dirty="0" err="1"/>
              <a:t>tenencies</a:t>
            </a:r>
            <a:r>
              <a:rPr lang="fr-CA" sz="2200" i="1" dirty="0"/>
              <a:t>, </a:t>
            </a:r>
            <a:r>
              <a:rPr lang="fr-CA" sz="2200" i="1" dirty="0" err="1"/>
              <a:t>abilities</a:t>
            </a:r>
            <a:r>
              <a:rPr lang="fr-CA" sz="2200" i="1" dirty="0"/>
              <a:t>, vocations, race of </a:t>
            </a:r>
            <a:r>
              <a:rPr lang="fr-CA" sz="2200" i="1" dirty="0" err="1"/>
              <a:t>his</a:t>
            </a:r>
            <a:r>
              <a:rPr lang="fr-CA" sz="2200" i="1" dirty="0"/>
              <a:t> </a:t>
            </a:r>
            <a:r>
              <a:rPr lang="fr-CA" sz="2200" i="1" dirty="0" err="1"/>
              <a:t>ancestors</a:t>
            </a:r>
            <a:r>
              <a:rPr lang="fr-CA" sz="2200" i="1" dirty="0"/>
              <a:t>. »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fr-CA" sz="2400" b="1" dirty="0">
                <a:latin typeface="Calibri" panose="020F0502020204030204" pitchFamily="34" charset="0"/>
              </a:rPr>
              <a:t>Cette </a:t>
            </a:r>
            <a:r>
              <a:rPr lang="fr-CA" sz="2400" b="1" dirty="0" err="1">
                <a:latin typeface="Calibri" panose="020F0502020204030204" pitchFamily="34" charset="0"/>
              </a:rPr>
              <a:t>déclarration</a:t>
            </a:r>
            <a:r>
              <a:rPr lang="fr-CA" sz="2400" b="1" dirty="0">
                <a:latin typeface="Calibri" panose="020F0502020204030204" pitchFamily="34" charset="0"/>
              </a:rPr>
              <a:t> est généralement prise hors-contexte.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fr-CA" sz="2400" b="1" dirty="0">
                <a:latin typeface="Calibri" panose="020F0502020204030204" pitchFamily="34" charset="0"/>
              </a:rPr>
              <a:t>L’a faite en réaction aux…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fr-CA" sz="2400" b="1" dirty="0">
                <a:latin typeface="Calibri" panose="020F0502020204030204" pitchFamily="34" charset="0"/>
              </a:rPr>
              <a:t>Néanmoins, a eu une grande résonnance chez les </a:t>
            </a:r>
            <a:br>
              <a:rPr lang="fr-CA" sz="2400" b="1" dirty="0">
                <a:latin typeface="Calibri" panose="020F0502020204030204" pitchFamily="34" charset="0"/>
              </a:rPr>
            </a:br>
            <a:r>
              <a:rPr lang="fr-CA" sz="2400" b="1" dirty="0">
                <a:latin typeface="Calibri" panose="020F0502020204030204" pitchFamily="34" charset="0"/>
              </a:rPr>
              <a:t>scientifiques et le public en général </a:t>
            </a:r>
            <a:br>
              <a:rPr lang="fr-CA" sz="2400" b="1" dirty="0">
                <a:latin typeface="Calibri" panose="020F0502020204030204" pitchFamily="34" charset="0"/>
              </a:rPr>
            </a:br>
            <a:r>
              <a:rPr lang="fr-CA" sz="2400" b="1" dirty="0">
                <a:latin typeface="Calibri" panose="020F0502020204030204" pitchFamily="34" charset="0"/>
              </a:rPr>
              <a:t>dans une ère post-WWI.</a:t>
            </a: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0" y="0"/>
            <a:ext cx="9326880" cy="64008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CA" altLang="fr-FR" sz="2000" b="1">
                <a:latin typeface="Calibri" panose="020F0502020204030204" pitchFamily="34" charset="0"/>
              </a:rPr>
              <a:t>Historique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fr-CA" altLang="fr-FR" sz="1800" b="1" i="1">
                <a:latin typeface="Calibri" panose="020F0502020204030204" pitchFamily="34" charset="0"/>
              </a:rPr>
              <a:t>Béhaviorisme</a:t>
            </a:r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3861" y="4258491"/>
            <a:ext cx="1667509" cy="2442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47091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3"/>
          <p:cNvSpPr txBox="1">
            <a:spLocks noChangeArrowheads="1"/>
          </p:cNvSpPr>
          <p:nvPr/>
        </p:nvSpPr>
        <p:spPr>
          <a:xfrm>
            <a:off x="0" y="640081"/>
            <a:ext cx="12192000" cy="621792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Wingdings 2" charset="2"/>
              <a:buChar char="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Wingdings 2" charset="2"/>
              <a:buChar char="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Wingdings 2" charset="2"/>
              <a:buChar char="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Wingdings 2" charset="2"/>
              <a:buChar char="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Wingdings 2" charset="2"/>
              <a:buChar char="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SzPct val="101000"/>
              <a:buFont typeface="Courier New" pitchFamily="49" charset="0"/>
              <a:buChar char="o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Courier New" pitchFamily="49" charset="0"/>
              <a:buChar char="o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Courier New" pitchFamily="49" charset="0"/>
              <a:buChar char="o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Courier New" pitchFamily="49" charset="0"/>
              <a:buChar char="o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CA" sz="2800" u="sng" dirty="0"/>
              <a:t>Clark Hull</a:t>
            </a:r>
            <a:r>
              <a:rPr lang="fr-CA" sz="2800" dirty="0"/>
              <a:t> (1884-1952)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fr-CA" sz="2800" dirty="0"/>
              <a:t>Inspiré par Einstein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fr-CA" sz="2600" i="1" dirty="0"/>
              <a:t>E = mc</a:t>
            </a:r>
            <a:r>
              <a:rPr lang="fr-CA" sz="2600" i="1" baseline="30000" dirty="0"/>
              <a:t>2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fr-CA" sz="1200" i="1" baseline="30000" dirty="0"/>
          </a:p>
          <a:p>
            <a:pPr>
              <a:buFont typeface="Wingdings" panose="05000000000000000000" pitchFamily="2" charset="2"/>
              <a:buChar char="q"/>
            </a:pPr>
            <a:r>
              <a:rPr lang="fr-CA" sz="2800" dirty="0"/>
              <a:t>Souhaite trouver une </a:t>
            </a:r>
            <a:br>
              <a:rPr lang="fr-CA" sz="2800" dirty="0"/>
            </a:br>
            <a:r>
              <a:rPr lang="fr-CA" sz="2800" dirty="0"/>
              <a:t>équation semblable…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fr-CA" sz="2600" i="1" dirty="0"/>
              <a:t>One </a:t>
            </a:r>
            <a:r>
              <a:rPr lang="fr-CA" sz="2600" i="1" dirty="0" err="1"/>
              <a:t>equation</a:t>
            </a:r>
            <a:r>
              <a:rPr lang="fr-CA" sz="2600" i="1" dirty="0"/>
              <a:t> to </a:t>
            </a:r>
            <a:r>
              <a:rPr lang="fr-CA" sz="2600" i="1" dirty="0" err="1"/>
              <a:t>rule</a:t>
            </a:r>
            <a:r>
              <a:rPr lang="fr-CA" sz="2600" i="1" dirty="0"/>
              <a:t> </a:t>
            </a:r>
            <a:r>
              <a:rPr lang="fr-CA" sz="2600" i="1" dirty="0" err="1"/>
              <a:t>them</a:t>
            </a:r>
            <a:r>
              <a:rPr lang="fr-CA" sz="2600" i="1" dirty="0"/>
              <a:t> all!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fr-CA" sz="2600" b="1" dirty="0"/>
              <a:t>Une équation simple pour relier </a:t>
            </a:r>
            <a:br>
              <a:rPr lang="fr-CA" sz="2600" b="1" dirty="0"/>
            </a:br>
            <a:r>
              <a:rPr lang="fr-CA" sz="2600" b="1" dirty="0"/>
              <a:t>tous les facteurs contribuant </a:t>
            </a:r>
            <a:br>
              <a:rPr lang="fr-CA" sz="2600" b="1" dirty="0"/>
            </a:br>
            <a:r>
              <a:rPr lang="fr-CA" sz="2600" b="1" dirty="0"/>
              <a:t>à l’apprentissage!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fr-CA" sz="2600" dirty="0"/>
              <a:t>Va y consacrer sa carrière! N’a pas trouvé ladite équation, mais… a stimulé une très grande quantité de recherche expérimentale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fr-CA" sz="2200" dirty="0"/>
              <a:t>Programme largement abandonné aujourd’hui (les chercheurs ont largement désespéré..!)</a:t>
            </a: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0" y="0"/>
            <a:ext cx="9326880" cy="64008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CA" altLang="fr-FR" sz="2000" b="1">
                <a:latin typeface="Calibri" panose="020F0502020204030204" pitchFamily="34" charset="0"/>
              </a:rPr>
              <a:t>Historique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fr-CA" altLang="fr-FR" sz="1800" b="1" i="1">
                <a:latin typeface="Calibri" panose="020F0502020204030204" pitchFamily="34" charset="0"/>
              </a:rPr>
              <a:t>Béhaviorisme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337703C-3217-4607-98A4-2494465356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0606" y="770710"/>
            <a:ext cx="6311394" cy="4689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99282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3"/>
          <p:cNvSpPr txBox="1">
            <a:spLocks noChangeArrowheads="1"/>
          </p:cNvSpPr>
          <p:nvPr/>
        </p:nvSpPr>
        <p:spPr>
          <a:xfrm>
            <a:off x="0" y="640081"/>
            <a:ext cx="12192000" cy="621792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Wingdings 2" charset="2"/>
              <a:buChar char="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Wingdings 2" charset="2"/>
              <a:buChar char="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Wingdings 2" charset="2"/>
              <a:buChar char="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Wingdings 2" charset="2"/>
              <a:buChar char="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Wingdings 2" charset="2"/>
              <a:buChar char="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SzPct val="101000"/>
              <a:buFont typeface="Courier New" pitchFamily="49" charset="0"/>
              <a:buChar char="o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Courier New" pitchFamily="49" charset="0"/>
              <a:buChar char="o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Courier New" pitchFamily="49" charset="0"/>
              <a:buChar char="o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Courier New" pitchFamily="49" charset="0"/>
              <a:buChar char="o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CA" sz="2800" u="sng" dirty="0"/>
              <a:t>Burrhus Frederic Skinner</a:t>
            </a:r>
            <a:r>
              <a:rPr lang="fr-CA" sz="2800" dirty="0"/>
              <a:t> (1904-1990)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fr-CA" sz="2800" dirty="0"/>
              <a:t>Béhaviorisme radical: la conscience et le libre-arbitre sont des illusions.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fr-CA" sz="2400" i="1" dirty="0"/>
              <a:t>Beyond </a:t>
            </a:r>
            <a:r>
              <a:rPr lang="fr-CA" sz="2400" i="1" dirty="0" err="1"/>
              <a:t>Freedon</a:t>
            </a:r>
            <a:r>
              <a:rPr lang="fr-CA" sz="2400" i="1" dirty="0"/>
              <a:t> and </a:t>
            </a:r>
            <a:r>
              <a:rPr lang="fr-CA" sz="2400" i="1" dirty="0" err="1"/>
              <a:t>Dignity</a:t>
            </a:r>
            <a:r>
              <a:rPr lang="fr-CA" sz="2400" i="1" dirty="0"/>
              <a:t> (1971)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fr-CA" sz="1200" i="1" baseline="30000" dirty="0"/>
          </a:p>
          <a:p>
            <a:pPr>
              <a:buFont typeface="Wingdings" panose="05000000000000000000" pitchFamily="2" charset="2"/>
              <a:buChar char="q"/>
            </a:pPr>
            <a:r>
              <a:rPr lang="fr-CA" sz="2800" dirty="0"/>
              <a:t>Inspiré par les travaux de Thorndike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fr-CA" sz="2600" dirty="0"/>
              <a:t>Cherche à étendre et raffiner ses techniques.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fr-CA" sz="2600" b="1" dirty="0"/>
              <a:t>A développé la « boîte de Skinner » (nommée ainsi par d’autres chercheurs…)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fr-CA" sz="2400" b="1" dirty="0"/>
              <a:t>Largement adoptée dans l’étude du conditionnement instrumental.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fr-CA" sz="800" b="1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fr-CA" sz="2400" dirty="0"/>
              <a:t>Découvre les effets d’un programme de renforcements intermittents par accident!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fr-CA" sz="800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fr-CA" sz="2400" dirty="0"/>
              <a:t>Pendant la WW2, dirige le « Projet Pigeon » pour guider les missiles!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fr-CA" sz="2400" dirty="0"/>
              <a:t>Un autre projet top-secret sera plutôt adopté: le système de guidage par… radar.</a:t>
            </a: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0" y="0"/>
            <a:ext cx="9326880" cy="64008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CA" altLang="fr-FR" sz="2000" b="1">
                <a:latin typeface="Calibri" panose="020F0502020204030204" pitchFamily="34" charset="0"/>
              </a:rPr>
              <a:t>Historique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fr-CA" altLang="fr-FR" sz="1800" b="1" i="1">
                <a:latin typeface="Calibri" panose="020F0502020204030204" pitchFamily="34" charset="0"/>
              </a:rPr>
              <a:t>Béhaviorisme</a:t>
            </a:r>
          </a:p>
        </p:txBody>
      </p:sp>
    </p:spTree>
    <p:extLst>
      <p:ext uri="{BB962C8B-B14F-4D97-AF65-F5344CB8AC3E}">
        <p14:creationId xmlns:p14="http://schemas.microsoft.com/office/powerpoint/2010/main" val="278570138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3"/>
          <p:cNvSpPr txBox="1">
            <a:spLocks noChangeArrowheads="1"/>
          </p:cNvSpPr>
          <p:nvPr/>
        </p:nvSpPr>
        <p:spPr>
          <a:xfrm>
            <a:off x="0" y="640081"/>
            <a:ext cx="12192000" cy="621792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Wingdings 2" charset="2"/>
              <a:buChar char="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Wingdings 2" charset="2"/>
              <a:buChar char="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Wingdings 2" charset="2"/>
              <a:buChar char="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Wingdings 2" charset="2"/>
              <a:buChar char="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Wingdings 2" charset="2"/>
              <a:buChar char="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SzPct val="101000"/>
              <a:buFont typeface="Courier New" pitchFamily="49" charset="0"/>
              <a:buChar char="o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Courier New" pitchFamily="49" charset="0"/>
              <a:buChar char="o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Courier New" pitchFamily="49" charset="0"/>
              <a:buChar char="o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Courier New" pitchFamily="49" charset="0"/>
              <a:buChar char="o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buFont typeface="Wingdings" panose="05000000000000000000" pitchFamily="2" charset="2"/>
              <a:buChar char="q"/>
            </a:pPr>
            <a:endParaRPr lang="fr-CA" sz="2800" dirty="0"/>
          </a:p>
        </p:txBody>
      </p:sp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113" y="2846711"/>
            <a:ext cx="5295088" cy="32088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ZoneTexte 1"/>
          <p:cNvSpPr txBox="1"/>
          <p:nvPr/>
        </p:nvSpPr>
        <p:spPr>
          <a:xfrm>
            <a:off x="1498377" y="1741929"/>
            <a:ext cx="33422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2800" b="1" u="sng" dirty="0">
                <a:solidFill>
                  <a:schemeClr val="accent2">
                    <a:lumMod val="75000"/>
                  </a:schemeClr>
                </a:solidFill>
              </a:rPr>
              <a:t>Boîte de Skinner</a:t>
            </a:r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>
          <a:xfrm>
            <a:off x="0" y="0"/>
            <a:ext cx="9326880" cy="64008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CA" altLang="fr-FR" sz="2000" b="1">
                <a:latin typeface="Calibri" panose="020F0502020204030204" pitchFamily="34" charset="0"/>
              </a:rPr>
              <a:t>Historique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fr-CA" altLang="fr-FR" sz="1800" b="1" i="1">
                <a:latin typeface="Calibri" panose="020F0502020204030204" pitchFamily="34" charset="0"/>
              </a:rPr>
              <a:t>Béhaviorisme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151791" y="6205402"/>
            <a:ext cx="55606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200" dirty="0">
                <a:hlinkClick r:id="rId4"/>
              </a:rPr>
              <a:t>http://www.simplypsychology.org/skinner%20box.jpg</a:t>
            </a:r>
            <a:endParaRPr lang="en-CA" sz="1200" dirty="0"/>
          </a:p>
          <a:p>
            <a:pPr algn="ctr"/>
            <a:r>
              <a:rPr lang="en-CA" sz="1200" dirty="0"/>
              <a:t> (</a:t>
            </a:r>
            <a:r>
              <a:rPr lang="en-CA" sz="1200" dirty="0" err="1"/>
              <a:t>visité</a:t>
            </a:r>
            <a:r>
              <a:rPr lang="en-CA" sz="1200" dirty="0"/>
              <a:t> le 31 </a:t>
            </a:r>
            <a:r>
              <a:rPr lang="en-CA" sz="1200" dirty="0" err="1"/>
              <a:t>août</a:t>
            </a:r>
            <a:r>
              <a:rPr lang="en-CA" sz="1200" dirty="0"/>
              <a:t> 2016)</a:t>
            </a: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5116" y="1048624"/>
            <a:ext cx="1313008" cy="1909830"/>
          </a:xfrm>
          <a:prstGeom prst="rect">
            <a:avLst/>
          </a:prstGeom>
        </p:spPr>
      </p:pic>
      <p:pic>
        <p:nvPicPr>
          <p:cNvPr id="4098" name="Picture 2" descr="https://youarenotsosmart.files.wordpress.com/2010/07/screenshot_50d.jpg?w=260&amp;h=300">
            <a:extLst>
              <a:ext uri="{FF2B5EF4-FFF2-40B4-BE49-F238E27FC236}">
                <a16:creationId xmlns:a16="http://schemas.microsoft.com/office/drawing/2014/main" id="{71EE7B8A-17A7-462B-8F3B-3BCD2DFEC7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5849" y="3429000"/>
            <a:ext cx="2066151" cy="2384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D75D3C6-C8D0-4095-81FC-F28F1CACAF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79314" y="2846711"/>
            <a:ext cx="3857673" cy="2854567"/>
          </a:xfrm>
          <a:prstGeom prst="rect">
            <a:avLst/>
          </a:prstGeom>
        </p:spPr>
      </p:pic>
      <p:sp>
        <p:nvSpPr>
          <p:cNvPr id="14" name="ZoneTexte 1">
            <a:extLst>
              <a:ext uri="{FF2B5EF4-FFF2-40B4-BE49-F238E27FC236}">
                <a16:creationId xmlns:a16="http://schemas.microsoft.com/office/drawing/2014/main" id="{76CFF23E-B669-4166-8F7A-85A0EB25B656}"/>
              </a:ext>
            </a:extLst>
          </p:cNvPr>
          <p:cNvSpPr txBox="1"/>
          <p:nvPr/>
        </p:nvSpPr>
        <p:spPr>
          <a:xfrm>
            <a:off x="5941746" y="1779505"/>
            <a:ext cx="334225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2800" b="1" u="sng" dirty="0">
                <a:solidFill>
                  <a:schemeClr val="accent2">
                    <a:lumMod val="75000"/>
                  </a:schemeClr>
                </a:solidFill>
              </a:rPr>
              <a:t>I </a:t>
            </a:r>
            <a:r>
              <a:rPr lang="fr-CA" sz="2800" b="1" u="sng" dirty="0" err="1">
                <a:solidFill>
                  <a:schemeClr val="accent2">
                    <a:lumMod val="75000"/>
                  </a:schemeClr>
                </a:solidFill>
              </a:rPr>
              <a:t>Was</a:t>
            </a:r>
            <a:r>
              <a:rPr lang="fr-CA" sz="2800" b="1" u="sng" dirty="0">
                <a:solidFill>
                  <a:schemeClr val="accent2">
                    <a:lumMod val="75000"/>
                  </a:schemeClr>
                </a:solidFill>
              </a:rPr>
              <a:t> Not a </a:t>
            </a:r>
            <a:r>
              <a:rPr lang="fr-CA" sz="2800" b="1" u="sng" dirty="0" err="1">
                <a:solidFill>
                  <a:schemeClr val="accent2">
                    <a:lumMod val="75000"/>
                  </a:schemeClr>
                </a:solidFill>
              </a:rPr>
              <a:t>Lab</a:t>
            </a:r>
            <a:r>
              <a:rPr lang="fr-CA" sz="2800" b="1" u="sng" dirty="0">
                <a:solidFill>
                  <a:schemeClr val="accent2">
                    <a:lumMod val="75000"/>
                  </a:schemeClr>
                </a:solidFill>
              </a:rPr>
              <a:t> Rat</a:t>
            </a:r>
            <a:br>
              <a:rPr lang="fr-CA" sz="2800" b="1" u="sng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fr-CA" sz="2800" dirty="0">
                <a:solidFill>
                  <a:schemeClr val="accent2">
                    <a:lumMod val="75000"/>
                  </a:schemeClr>
                </a:solidFill>
              </a:rPr>
              <a:t>(Deborah Skinner)</a:t>
            </a:r>
          </a:p>
        </p:txBody>
      </p:sp>
    </p:spTree>
    <p:extLst>
      <p:ext uri="{BB962C8B-B14F-4D97-AF65-F5344CB8AC3E}">
        <p14:creationId xmlns:p14="http://schemas.microsoft.com/office/powerpoint/2010/main" val="388667365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3"/>
          <p:cNvSpPr txBox="1">
            <a:spLocks noChangeArrowheads="1"/>
          </p:cNvSpPr>
          <p:nvPr/>
        </p:nvSpPr>
        <p:spPr>
          <a:xfrm>
            <a:off x="0" y="640081"/>
            <a:ext cx="12192000" cy="621792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Wingdings 2" charset="2"/>
              <a:buChar char="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Wingdings 2" charset="2"/>
              <a:buChar char="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Wingdings 2" charset="2"/>
              <a:buChar char="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Wingdings 2" charset="2"/>
              <a:buChar char="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Wingdings 2" charset="2"/>
              <a:buChar char="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SzPct val="101000"/>
              <a:buFont typeface="Courier New" pitchFamily="49" charset="0"/>
              <a:buChar char="o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Courier New" pitchFamily="49" charset="0"/>
              <a:buChar char="o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Courier New" pitchFamily="49" charset="0"/>
              <a:buChar char="o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Courier New" pitchFamily="49" charset="0"/>
              <a:buChar char="o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CA" sz="2800" u="sng" dirty="0"/>
              <a:t>Edward Tolman</a:t>
            </a:r>
            <a:r>
              <a:rPr lang="fr-CA" sz="2800" dirty="0"/>
              <a:t> (1886-1959)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fr-CA" sz="2800" dirty="0"/>
              <a:t>Inspiré par William James</a:t>
            </a:r>
            <a:endParaRPr lang="fr-CA" sz="1200" i="1" baseline="30000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fr-CA" sz="2600" dirty="0"/>
              <a:t>Étudie l’apprentissage de labyrinthes chez rats, comme Watson, mais croit que les rats ne font pas qu’apprendre une séquence mécanique.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fr-CA" sz="2400" dirty="0"/>
              <a:t>Buts, intentions…  </a:t>
            </a:r>
            <a:r>
              <a:rPr lang="fr-CA" sz="2400" i="1" dirty="0"/>
              <a:t>« </a:t>
            </a:r>
            <a:r>
              <a:rPr lang="fr-CA" sz="2400" i="1" dirty="0" err="1"/>
              <a:t>Behavior</a:t>
            </a:r>
            <a:r>
              <a:rPr lang="fr-CA" sz="2400" i="1" dirty="0"/>
              <a:t> </a:t>
            </a:r>
            <a:r>
              <a:rPr lang="fr-CA" sz="2400" i="1" dirty="0" err="1"/>
              <a:t>reeks</a:t>
            </a:r>
            <a:r>
              <a:rPr lang="fr-CA" sz="2400" i="1" dirty="0"/>
              <a:t> of </a:t>
            </a:r>
            <a:r>
              <a:rPr lang="fr-CA" sz="2400" i="1" dirty="0" err="1"/>
              <a:t>purpose</a:t>
            </a:r>
            <a:r>
              <a:rPr lang="fr-CA" sz="2400" i="1" dirty="0"/>
              <a:t> » </a:t>
            </a:r>
            <a:r>
              <a:rPr lang="fr-CA" sz="2400" dirty="0"/>
              <a:t>(Tolman, 1932)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fr-CA" sz="2400" b="1" dirty="0">
                <a:solidFill>
                  <a:srgbClr val="0070C0"/>
                </a:solidFill>
              </a:rPr>
              <a:t>Motivations intrinsèque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fr-CA" sz="2400" b="1" dirty="0">
                <a:solidFill>
                  <a:schemeClr val="accent2"/>
                </a:solidFill>
              </a:rPr>
              <a:t>Cartes cognitives</a:t>
            </a:r>
          </a:p>
          <a:p>
            <a:pPr lvl="3">
              <a:buFont typeface="Wingdings" panose="05000000000000000000" pitchFamily="2" charset="2"/>
              <a:buChar char="Ø"/>
            </a:pPr>
            <a:r>
              <a:rPr lang="fr-CA" sz="2200" dirty="0"/>
              <a:t>Rats peuvent utiliser </a:t>
            </a:r>
            <a:br>
              <a:rPr lang="fr-CA" sz="2200" dirty="0"/>
            </a:br>
            <a:r>
              <a:rPr lang="fr-CA" sz="2200" dirty="0"/>
              <a:t>des chemins alternatifs </a:t>
            </a:r>
            <a:br>
              <a:rPr lang="fr-CA" sz="2200" dirty="0"/>
            </a:br>
            <a:r>
              <a:rPr lang="fr-CA" sz="2200" dirty="0"/>
              <a:t>si nécessaire!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fr-CA" sz="2800" dirty="0"/>
              <a:t>Néo-béhavioriste!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fr-CA" sz="2400" dirty="0"/>
              <a:t>Béhaviorisme ne suffit pas pour </a:t>
            </a:r>
            <a:br>
              <a:rPr lang="fr-CA" sz="2400" dirty="0"/>
            </a:br>
            <a:r>
              <a:rPr lang="fr-CA" sz="2400" dirty="0"/>
              <a:t>expliquer les comportements!</a:t>
            </a:r>
          </a:p>
        </p:txBody>
      </p:sp>
      <p:pic>
        <p:nvPicPr>
          <p:cNvPr id="5" name="Image 5" descr="tolman1.gif">
            <a:extLst>
              <a:ext uri="{FF2B5EF4-FFF2-40B4-BE49-F238E27FC236}">
                <a16:creationId xmlns:a16="http://schemas.microsoft.com/office/drawing/2014/main" id="{D67AEB0A-CEC2-48EA-BBA8-DCA809D646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866" y="4206240"/>
            <a:ext cx="2831734" cy="25176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0" y="0"/>
            <a:ext cx="9326880" cy="64008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CA" altLang="fr-FR" sz="2000" b="1">
                <a:latin typeface="Calibri" panose="020F0502020204030204" pitchFamily="34" charset="0"/>
              </a:rPr>
              <a:t>Historique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fr-CA" altLang="fr-FR" sz="1800" b="1" i="1">
                <a:latin typeface="Calibri" panose="020F0502020204030204" pitchFamily="34" charset="0"/>
              </a:rPr>
              <a:t>Béhaviorisme</a:t>
            </a:r>
          </a:p>
        </p:txBody>
      </p:sp>
      <p:pic>
        <p:nvPicPr>
          <p:cNvPr id="6" name="Image 7" descr="tolman 2.gif">
            <a:extLst>
              <a:ext uri="{FF2B5EF4-FFF2-40B4-BE49-F238E27FC236}">
                <a16:creationId xmlns:a16="http://schemas.microsoft.com/office/drawing/2014/main" id="{5E684F6C-7409-4386-A141-78330B5293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0810" y="3670663"/>
            <a:ext cx="4021190" cy="30532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D0A80FD-31F8-4075-BA08-424BF05AD499}"/>
              </a:ext>
            </a:extLst>
          </p:cNvPr>
          <p:cNvCxnSpPr>
            <a:cxnSpLocks/>
          </p:cNvCxnSpPr>
          <p:nvPr/>
        </p:nvCxnSpPr>
        <p:spPr>
          <a:xfrm>
            <a:off x="4389120" y="3546567"/>
            <a:ext cx="1436914" cy="50291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637689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3"/>
          <p:cNvSpPr txBox="1">
            <a:spLocks noChangeArrowheads="1"/>
          </p:cNvSpPr>
          <p:nvPr/>
        </p:nvSpPr>
        <p:spPr>
          <a:xfrm>
            <a:off x="0" y="640081"/>
            <a:ext cx="12192000" cy="621792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Wingdings 2" charset="2"/>
              <a:buChar char="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Wingdings 2" charset="2"/>
              <a:buChar char="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Wingdings 2" charset="2"/>
              <a:buChar char="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Wingdings 2" charset="2"/>
              <a:buChar char="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Wingdings 2" charset="2"/>
              <a:buChar char="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SzPct val="101000"/>
              <a:buFont typeface="Courier New" pitchFamily="49" charset="0"/>
              <a:buChar char="o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Courier New" pitchFamily="49" charset="0"/>
              <a:buChar char="o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Courier New" pitchFamily="49" charset="0"/>
              <a:buChar char="o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Courier New" pitchFamily="49" charset="0"/>
              <a:buChar char="o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CA" sz="2800" u="sng" dirty="0"/>
              <a:t>Edward Tolman</a:t>
            </a:r>
            <a:r>
              <a:rPr lang="fr-CA" sz="2800" dirty="0"/>
              <a:t> (1886-1959)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fr-CA" sz="2800" dirty="0"/>
              <a:t>Inspiré par William James</a:t>
            </a:r>
            <a:endParaRPr lang="fr-CA" sz="1200" i="1" baseline="30000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fr-CA" sz="2600" dirty="0"/>
              <a:t>Étudie l’apprentissage de labyrinthes chez rats, comme Watson, mais croit que les rats ne font pas qu’apprendre une séquence mécanique.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fr-CA" sz="2400" dirty="0"/>
              <a:t>Buts, intentions…  </a:t>
            </a:r>
            <a:r>
              <a:rPr lang="fr-CA" sz="2400" i="1" dirty="0"/>
              <a:t>« </a:t>
            </a:r>
            <a:r>
              <a:rPr lang="fr-CA" sz="2400" i="1" dirty="0" err="1"/>
              <a:t>Behavior</a:t>
            </a:r>
            <a:r>
              <a:rPr lang="fr-CA" sz="2400" i="1" dirty="0"/>
              <a:t> </a:t>
            </a:r>
            <a:r>
              <a:rPr lang="fr-CA" sz="2400" i="1" dirty="0" err="1"/>
              <a:t>reeks</a:t>
            </a:r>
            <a:r>
              <a:rPr lang="fr-CA" sz="2400" i="1" dirty="0"/>
              <a:t> of </a:t>
            </a:r>
            <a:r>
              <a:rPr lang="fr-CA" sz="2400" i="1" dirty="0" err="1"/>
              <a:t>purpose</a:t>
            </a:r>
            <a:r>
              <a:rPr lang="fr-CA" sz="2400" i="1" dirty="0"/>
              <a:t> » </a:t>
            </a:r>
            <a:r>
              <a:rPr lang="fr-CA" sz="2400" dirty="0"/>
              <a:t>(Tolman, 1932)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fr-CA" sz="2400" b="1" dirty="0">
                <a:solidFill>
                  <a:srgbClr val="0070C0"/>
                </a:solidFill>
              </a:rPr>
              <a:t>Motivations intrinsèque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fr-CA" sz="2400" b="1" dirty="0">
                <a:solidFill>
                  <a:schemeClr val="accent2"/>
                </a:solidFill>
              </a:rPr>
              <a:t>Cartes cognitives</a:t>
            </a:r>
          </a:p>
          <a:p>
            <a:pPr lvl="3">
              <a:buFont typeface="Wingdings" panose="05000000000000000000" pitchFamily="2" charset="2"/>
              <a:buChar char="Ø"/>
            </a:pPr>
            <a:r>
              <a:rPr lang="fr-CA" sz="2200" dirty="0"/>
              <a:t>Rats peuvent utiliser </a:t>
            </a:r>
            <a:br>
              <a:rPr lang="fr-CA" sz="2200" dirty="0"/>
            </a:br>
            <a:r>
              <a:rPr lang="fr-CA" sz="2200" dirty="0"/>
              <a:t>des chemins alternatifs </a:t>
            </a:r>
            <a:br>
              <a:rPr lang="fr-CA" sz="2200" dirty="0"/>
            </a:br>
            <a:r>
              <a:rPr lang="fr-CA" sz="2200" dirty="0"/>
              <a:t>si nécessaire!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fr-CA" sz="2800" dirty="0"/>
              <a:t>Néo-béhavioriste!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fr-CA" sz="2400" dirty="0"/>
              <a:t>Béhaviorisme ne suffit pas pour </a:t>
            </a:r>
            <a:br>
              <a:rPr lang="fr-CA" sz="2400" dirty="0"/>
            </a:br>
            <a:r>
              <a:rPr lang="fr-CA" sz="2400" dirty="0"/>
              <a:t>expliquer les comportements!</a:t>
            </a: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0" y="0"/>
            <a:ext cx="9326880" cy="64008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CA" altLang="fr-FR" sz="2000" b="1">
                <a:latin typeface="Calibri" panose="020F0502020204030204" pitchFamily="34" charset="0"/>
              </a:rPr>
              <a:t>Historique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fr-CA" altLang="fr-FR" sz="1800" b="1" i="1">
                <a:latin typeface="Calibri" panose="020F0502020204030204" pitchFamily="34" charset="0"/>
              </a:rPr>
              <a:t>Béhaviorisme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D0A80FD-31F8-4075-BA08-424BF05AD499}"/>
              </a:ext>
            </a:extLst>
          </p:cNvPr>
          <p:cNvCxnSpPr>
            <a:cxnSpLocks/>
          </p:cNvCxnSpPr>
          <p:nvPr/>
        </p:nvCxnSpPr>
        <p:spPr>
          <a:xfrm>
            <a:off x="3500846" y="4049486"/>
            <a:ext cx="2233748" cy="261257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00DCDF9E-BE28-4DF8-B710-44E491690F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5851" y="3421570"/>
            <a:ext cx="6196149" cy="3436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09760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3"/>
          <p:cNvSpPr txBox="1">
            <a:spLocks noChangeArrowheads="1"/>
          </p:cNvSpPr>
          <p:nvPr/>
        </p:nvSpPr>
        <p:spPr>
          <a:xfrm>
            <a:off x="0" y="640081"/>
            <a:ext cx="12192000" cy="621792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Wingdings 2" charset="2"/>
              <a:buChar char="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Wingdings 2" charset="2"/>
              <a:buChar char="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Wingdings 2" charset="2"/>
              <a:buChar char="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Wingdings 2" charset="2"/>
              <a:buChar char="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Wingdings 2" charset="2"/>
              <a:buChar char="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SzPct val="101000"/>
              <a:buFont typeface="Courier New" pitchFamily="49" charset="0"/>
              <a:buChar char="o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Courier New" pitchFamily="49" charset="0"/>
              <a:buChar char="o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Courier New" pitchFamily="49" charset="0"/>
              <a:buChar char="o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Courier New" pitchFamily="49" charset="0"/>
              <a:buChar char="o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CA" sz="2800" u="sng" dirty="0"/>
              <a:t>Edward Tolman</a:t>
            </a:r>
            <a:r>
              <a:rPr lang="fr-CA" sz="2800" dirty="0"/>
              <a:t> (1886-1959)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fr-CA" sz="2800" dirty="0"/>
              <a:t>Inspiré par William James</a:t>
            </a:r>
            <a:endParaRPr lang="fr-CA" sz="1200" i="1" baseline="30000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fr-CA" sz="2600" dirty="0"/>
              <a:t>Étudie l’apprentissage de labyrinthes chez rats, comme Watson, mais croit que les rats ne font pas qu’apprendre une séquence mécanique.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fr-CA" sz="2400" dirty="0"/>
              <a:t>Buts, intentions…  </a:t>
            </a:r>
            <a:r>
              <a:rPr lang="fr-CA" sz="2400" i="1" dirty="0"/>
              <a:t>« </a:t>
            </a:r>
            <a:r>
              <a:rPr lang="fr-CA" sz="2400" i="1" dirty="0" err="1"/>
              <a:t>Behavior</a:t>
            </a:r>
            <a:r>
              <a:rPr lang="fr-CA" sz="2400" i="1" dirty="0"/>
              <a:t> </a:t>
            </a:r>
            <a:r>
              <a:rPr lang="fr-CA" sz="2400" i="1" dirty="0" err="1"/>
              <a:t>reeks</a:t>
            </a:r>
            <a:r>
              <a:rPr lang="fr-CA" sz="2400" i="1" dirty="0"/>
              <a:t> of </a:t>
            </a:r>
            <a:r>
              <a:rPr lang="fr-CA" sz="2400" i="1" dirty="0" err="1"/>
              <a:t>purpose</a:t>
            </a:r>
            <a:r>
              <a:rPr lang="fr-CA" sz="2400" i="1" dirty="0"/>
              <a:t> » </a:t>
            </a:r>
            <a:r>
              <a:rPr lang="fr-CA" sz="2400" dirty="0"/>
              <a:t>(Tolman, 1932)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fr-CA" sz="2400" dirty="0"/>
              <a:t>Motivations intrinsèque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fr-CA" sz="2400" dirty="0"/>
              <a:t>Cartes cognitives</a:t>
            </a:r>
          </a:p>
          <a:p>
            <a:pPr lvl="3">
              <a:buFont typeface="Wingdings" panose="05000000000000000000" pitchFamily="2" charset="2"/>
              <a:buChar char="Ø"/>
            </a:pPr>
            <a:r>
              <a:rPr lang="fr-CA" sz="2200" dirty="0"/>
              <a:t>Rats peuvent utiliser des chemins </a:t>
            </a:r>
            <a:br>
              <a:rPr lang="fr-CA" sz="2200" dirty="0"/>
            </a:br>
            <a:r>
              <a:rPr lang="fr-CA" sz="2200" dirty="0"/>
              <a:t>alternatifs si nécessaire!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fr-CA" sz="2800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fr-CA" sz="2800" dirty="0"/>
              <a:t>Néo-béhavioriste!</a:t>
            </a:r>
          </a:p>
          <a:p>
            <a:pPr lvl="2">
              <a:buFont typeface="Wingdings" panose="05000000000000000000" pitchFamily="2" charset="2"/>
              <a:buChar char="Ø"/>
            </a:pPr>
            <a:endParaRPr lang="fr-CA" sz="2400" dirty="0"/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0" y="0"/>
            <a:ext cx="9326880" cy="64008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CA" altLang="fr-FR" sz="2000" b="1">
                <a:latin typeface="Calibri" panose="020F0502020204030204" pitchFamily="34" charset="0"/>
              </a:rPr>
              <a:t>Historique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fr-CA" altLang="fr-FR" sz="1800" b="1" i="1">
                <a:latin typeface="Calibri" panose="020F0502020204030204" pitchFamily="34" charset="0"/>
              </a:rPr>
              <a:t>Béhaviorisme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F674F6A-CAE9-4346-923C-E949E744AB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5851" y="3421570"/>
            <a:ext cx="6196149" cy="3436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25737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3"/>
          <p:cNvSpPr txBox="1">
            <a:spLocks noChangeArrowheads="1"/>
          </p:cNvSpPr>
          <p:nvPr/>
        </p:nvSpPr>
        <p:spPr>
          <a:xfrm>
            <a:off x="0" y="640081"/>
            <a:ext cx="12192000" cy="621792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Wingdings 2" charset="2"/>
              <a:buChar char="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Wingdings 2" charset="2"/>
              <a:buChar char="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Wingdings 2" charset="2"/>
              <a:buChar char="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Wingdings 2" charset="2"/>
              <a:buChar char="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Wingdings 2" charset="2"/>
              <a:buChar char="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SzPct val="101000"/>
              <a:buFont typeface="Courier New" pitchFamily="49" charset="0"/>
              <a:buChar char="o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Courier New" pitchFamily="49" charset="0"/>
              <a:buChar char="o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Courier New" pitchFamily="49" charset="0"/>
              <a:buChar char="o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Courier New" pitchFamily="49" charset="0"/>
              <a:buChar char="o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CA" sz="3200" u="sng" dirty="0"/>
              <a:t>Autre problème avec le paradigme béhavioriste</a:t>
            </a:r>
          </a:p>
          <a:p>
            <a:pPr marL="0" indent="0">
              <a:buNone/>
            </a:pPr>
            <a:endParaRPr lang="en-US" altLang="fr-FR" sz="2000" kern="0" dirty="0">
              <a:cs typeface="Times New Roman" pitchFamily="18" charset="0"/>
            </a:endParaRPr>
          </a:p>
          <a:p>
            <a:pPr marL="457200" lvl="1" indent="-457200"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altLang="fr-FR" sz="2800" kern="0" dirty="0" err="1">
                <a:cs typeface="Times New Roman" pitchFamily="18" charset="0"/>
              </a:rPr>
              <a:t>Selon</a:t>
            </a:r>
            <a:r>
              <a:rPr lang="en-US" altLang="fr-FR" sz="2800" kern="0" dirty="0">
                <a:cs typeface="Times New Roman" pitchFamily="18" charset="0"/>
              </a:rPr>
              <a:t> Skinner (</a:t>
            </a:r>
            <a:r>
              <a:rPr lang="en-US" altLang="fr-FR" sz="2800" i="1" kern="0" dirty="0">
                <a:cs typeface="Times New Roman" pitchFamily="18" charset="0"/>
              </a:rPr>
              <a:t>Verbal Behavior, 1953</a:t>
            </a:r>
            <a:r>
              <a:rPr lang="en-US" altLang="fr-FR" sz="2800" kern="0" dirty="0">
                <a:cs typeface="Times New Roman" pitchFamily="18" charset="0"/>
              </a:rPr>
              <a:t>)</a:t>
            </a:r>
            <a:r>
              <a:rPr lang="en-US" altLang="fr-FR" sz="2800" i="1" kern="0" dirty="0">
                <a:cs typeface="Times New Roman" pitchFamily="18" charset="0"/>
              </a:rPr>
              <a:t>:</a:t>
            </a:r>
          </a:p>
          <a:p>
            <a:pPr marL="857250" lvl="2" indent="-457200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altLang="fr-FR" sz="2400" kern="0" dirty="0">
                <a:cs typeface="Times New Roman" pitchFamily="18" charset="0"/>
              </a:rPr>
              <a:t>Le </a:t>
            </a:r>
            <a:r>
              <a:rPr lang="en-US" altLang="fr-FR" sz="2400" kern="0" dirty="0" err="1">
                <a:cs typeface="Times New Roman" pitchFamily="18" charset="0"/>
              </a:rPr>
              <a:t>conditionnement</a:t>
            </a:r>
            <a:r>
              <a:rPr lang="en-US" altLang="fr-FR" sz="2400" kern="0" dirty="0">
                <a:cs typeface="Times New Roman" pitchFamily="18" charset="0"/>
              </a:rPr>
              <a:t> </a:t>
            </a:r>
            <a:r>
              <a:rPr lang="en-US" altLang="fr-FR" sz="2400" kern="0" dirty="0" err="1">
                <a:cs typeface="Times New Roman" pitchFamily="18" charset="0"/>
              </a:rPr>
              <a:t>opérant</a:t>
            </a:r>
            <a:r>
              <a:rPr lang="en-US" altLang="fr-FR" sz="2400" kern="0" dirty="0">
                <a:cs typeface="Times New Roman" pitchFamily="18" charset="0"/>
              </a:rPr>
              <a:t> </a:t>
            </a:r>
            <a:r>
              <a:rPr lang="en-US" altLang="fr-FR" sz="2400" kern="0" dirty="0" err="1">
                <a:cs typeface="Times New Roman" pitchFamily="18" charset="0"/>
              </a:rPr>
              <a:t>est</a:t>
            </a:r>
            <a:r>
              <a:rPr lang="en-US" altLang="fr-FR" sz="2400" kern="0" dirty="0">
                <a:cs typeface="Times New Roman" pitchFamily="18" charset="0"/>
              </a:rPr>
              <a:t> </a:t>
            </a:r>
            <a:r>
              <a:rPr lang="en-US" altLang="fr-FR" sz="2400" kern="0" dirty="0" err="1">
                <a:cs typeface="Times New Roman" pitchFamily="18" charset="0"/>
              </a:rPr>
              <a:t>suffisant</a:t>
            </a:r>
            <a:r>
              <a:rPr lang="en-US" altLang="fr-FR" sz="2400" kern="0" dirty="0">
                <a:cs typeface="Times New Roman" pitchFamily="18" charset="0"/>
              </a:rPr>
              <a:t> pour </a:t>
            </a:r>
            <a:r>
              <a:rPr lang="en-US" altLang="fr-FR" sz="2400" kern="0" dirty="0" err="1">
                <a:cs typeface="Times New Roman" pitchFamily="18" charset="0"/>
              </a:rPr>
              <a:t>expliquer</a:t>
            </a:r>
            <a:r>
              <a:rPr lang="en-US" altLang="fr-FR" sz="2400" kern="0" dirty="0">
                <a:cs typeface="Times New Roman" pitchFamily="18" charset="0"/>
              </a:rPr>
              <a:t> le </a:t>
            </a:r>
            <a:r>
              <a:rPr lang="en-US" altLang="fr-FR" sz="2400" kern="0" dirty="0" err="1">
                <a:cs typeface="Times New Roman" pitchFamily="18" charset="0"/>
              </a:rPr>
              <a:t>développement</a:t>
            </a:r>
            <a:r>
              <a:rPr lang="en-US" altLang="fr-FR" sz="2400" kern="0" dirty="0">
                <a:cs typeface="Times New Roman" pitchFamily="18" charset="0"/>
              </a:rPr>
              <a:t> </a:t>
            </a:r>
            <a:r>
              <a:rPr lang="en-US" altLang="fr-FR" sz="2400" kern="0" dirty="0" err="1">
                <a:cs typeface="Times New Roman" pitchFamily="18" charset="0"/>
              </a:rPr>
              <a:t>langagier</a:t>
            </a:r>
            <a:r>
              <a:rPr lang="en-US" altLang="fr-FR" sz="2400" kern="0" dirty="0">
                <a:cs typeface="Times New Roman" pitchFamily="18" charset="0"/>
              </a:rPr>
              <a:t>.</a:t>
            </a:r>
          </a:p>
          <a:p>
            <a:pPr marL="857250" lvl="2" indent="-457200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altLang="fr-FR" sz="2400" kern="0" dirty="0">
                <a:cs typeface="Times New Roman" pitchFamily="18" charset="0"/>
              </a:rPr>
              <a:t>Les </a:t>
            </a:r>
            <a:r>
              <a:rPr lang="en-US" altLang="fr-FR" sz="2400" kern="0" dirty="0" err="1">
                <a:cs typeface="Times New Roman" pitchFamily="18" charset="0"/>
              </a:rPr>
              <a:t>organismes</a:t>
            </a:r>
            <a:r>
              <a:rPr lang="en-US" altLang="fr-FR" sz="2400" kern="0" dirty="0">
                <a:cs typeface="Times New Roman" pitchFamily="18" charset="0"/>
              </a:rPr>
              <a:t> </a:t>
            </a:r>
            <a:r>
              <a:rPr lang="en-US" altLang="fr-FR" sz="2400" kern="0" dirty="0" err="1">
                <a:cs typeface="Times New Roman" pitchFamily="18" charset="0"/>
              </a:rPr>
              <a:t>produisent</a:t>
            </a:r>
            <a:r>
              <a:rPr lang="en-US" altLang="fr-FR" sz="2400" kern="0" dirty="0">
                <a:cs typeface="Times New Roman" pitchFamily="18" charset="0"/>
              </a:rPr>
              <a:t> des sons. Les mots, </a:t>
            </a:r>
            <a:r>
              <a:rPr lang="en-US" altLang="fr-FR" sz="2400" kern="0" dirty="0" err="1">
                <a:cs typeface="Times New Roman" pitchFamily="18" charset="0"/>
              </a:rPr>
              <a:t>contrairement</a:t>
            </a:r>
            <a:r>
              <a:rPr lang="en-US" altLang="fr-FR" sz="2400" kern="0" dirty="0">
                <a:cs typeface="Times New Roman" pitchFamily="18" charset="0"/>
              </a:rPr>
              <a:t> aux non-mots, </a:t>
            </a:r>
            <a:r>
              <a:rPr lang="en-US" altLang="fr-FR" sz="2400" kern="0" dirty="0" err="1">
                <a:cs typeface="Times New Roman" pitchFamily="18" charset="0"/>
              </a:rPr>
              <a:t>sont</a:t>
            </a:r>
            <a:r>
              <a:rPr lang="en-US" altLang="fr-FR" sz="2400" kern="0" dirty="0">
                <a:cs typeface="Times New Roman" pitchFamily="18" charset="0"/>
              </a:rPr>
              <a:t> </a:t>
            </a:r>
            <a:r>
              <a:rPr lang="en-US" altLang="fr-FR" sz="2400" kern="0" dirty="0" err="1">
                <a:cs typeface="Times New Roman" pitchFamily="18" charset="0"/>
              </a:rPr>
              <a:t>renforcés</a:t>
            </a:r>
            <a:r>
              <a:rPr lang="en-US" altLang="fr-FR" sz="2400" kern="0" dirty="0">
                <a:cs typeface="Times New Roman" pitchFamily="18" charset="0"/>
              </a:rPr>
              <a:t> par </a:t>
            </a:r>
            <a:r>
              <a:rPr lang="en-US" altLang="fr-FR" sz="2400" kern="0" dirty="0" err="1">
                <a:cs typeface="Times New Roman" pitchFamily="18" charset="0"/>
              </a:rPr>
              <a:t>l’environnement</a:t>
            </a:r>
            <a:r>
              <a:rPr lang="en-US" altLang="fr-FR" sz="2400" kern="0" dirty="0">
                <a:cs typeface="Times New Roman" pitchFamily="18" charset="0"/>
              </a:rPr>
              <a:t>.</a:t>
            </a:r>
          </a:p>
          <a:p>
            <a:pPr marL="857250" lvl="2" indent="-457200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altLang="fr-FR" sz="2400" kern="0" dirty="0">
                <a:cs typeface="Times New Roman" pitchFamily="18" charset="0"/>
              </a:rPr>
              <a:t>Des mots </a:t>
            </a:r>
            <a:r>
              <a:rPr lang="en-US" altLang="fr-FR" sz="2400" kern="0" dirty="0" err="1">
                <a:cs typeface="Times New Roman" pitchFamily="18" charset="0"/>
              </a:rPr>
              <a:t>sont</a:t>
            </a:r>
            <a:r>
              <a:rPr lang="en-US" altLang="fr-FR" sz="2400" kern="0" dirty="0">
                <a:cs typeface="Times New Roman" pitchFamily="18" charset="0"/>
              </a:rPr>
              <a:t> </a:t>
            </a:r>
            <a:r>
              <a:rPr lang="en-US" altLang="fr-FR" sz="2400" kern="0" dirty="0" err="1">
                <a:cs typeface="Times New Roman" pitchFamily="18" charset="0"/>
              </a:rPr>
              <a:t>associés</a:t>
            </a:r>
            <a:r>
              <a:rPr lang="en-US" altLang="fr-FR" sz="2400" kern="0" dirty="0">
                <a:cs typeface="Times New Roman" pitchFamily="18" charset="0"/>
              </a:rPr>
              <a:t> pour </a:t>
            </a:r>
            <a:r>
              <a:rPr lang="en-US" altLang="fr-FR" sz="2400" kern="0" dirty="0" err="1">
                <a:cs typeface="Times New Roman" pitchFamily="18" charset="0"/>
              </a:rPr>
              <a:t>créer</a:t>
            </a:r>
            <a:r>
              <a:rPr lang="en-US" altLang="fr-FR" sz="2400" kern="0" dirty="0">
                <a:cs typeface="Times New Roman" pitchFamily="18" charset="0"/>
              </a:rPr>
              <a:t> des phrases. </a:t>
            </a:r>
          </a:p>
          <a:p>
            <a:pPr marL="857250" lvl="2" indent="-457200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altLang="fr-FR" sz="2400" kern="0" dirty="0">
                <a:cs typeface="Times New Roman" pitchFamily="18" charset="0"/>
              </a:rPr>
              <a:t>Les phrases </a:t>
            </a:r>
            <a:r>
              <a:rPr lang="en-US" altLang="fr-FR" sz="2400" kern="0" dirty="0" err="1">
                <a:cs typeface="Times New Roman" pitchFamily="18" charset="0"/>
              </a:rPr>
              <a:t>correctes</a:t>
            </a:r>
            <a:r>
              <a:rPr lang="en-US" altLang="fr-FR" sz="2400" kern="0" dirty="0">
                <a:cs typeface="Times New Roman" pitchFamily="18" charset="0"/>
              </a:rPr>
              <a:t> </a:t>
            </a:r>
            <a:r>
              <a:rPr lang="en-US" altLang="fr-FR" sz="2400" kern="0" dirty="0" err="1">
                <a:cs typeface="Times New Roman" pitchFamily="18" charset="0"/>
              </a:rPr>
              <a:t>sont</a:t>
            </a:r>
            <a:r>
              <a:rPr lang="en-US" altLang="fr-FR" sz="2400" kern="0" dirty="0">
                <a:cs typeface="Times New Roman" pitchFamily="18" charset="0"/>
              </a:rPr>
              <a:t> </a:t>
            </a:r>
            <a:r>
              <a:rPr lang="en-US" altLang="fr-FR" sz="2400" kern="0" dirty="0" err="1">
                <a:cs typeface="Times New Roman" pitchFamily="18" charset="0"/>
              </a:rPr>
              <a:t>renforcées</a:t>
            </a:r>
            <a:r>
              <a:rPr lang="en-US" altLang="fr-FR" sz="2400" kern="0" dirty="0">
                <a:cs typeface="Times New Roman" pitchFamily="18" charset="0"/>
              </a:rPr>
              <a:t>.</a:t>
            </a:r>
          </a:p>
          <a:p>
            <a:pPr marL="857250" lvl="2" indent="-457200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altLang="fr-FR" sz="2400" kern="0" dirty="0">
                <a:cs typeface="Times New Roman" pitchFamily="18" charset="0"/>
              </a:rPr>
              <a:t>Des </a:t>
            </a:r>
            <a:r>
              <a:rPr lang="en-US" altLang="fr-FR" sz="2400" kern="0" dirty="0" err="1">
                <a:cs typeface="Times New Roman" pitchFamily="18" charset="0"/>
              </a:rPr>
              <a:t>étiquettes</a:t>
            </a:r>
            <a:r>
              <a:rPr lang="en-US" altLang="fr-FR" sz="2400" kern="0" dirty="0">
                <a:cs typeface="Times New Roman" pitchFamily="18" charset="0"/>
              </a:rPr>
              <a:t> </a:t>
            </a:r>
            <a:r>
              <a:rPr lang="en-US" altLang="fr-FR" sz="2400" kern="0" dirty="0" err="1">
                <a:cs typeface="Times New Roman" pitchFamily="18" charset="0"/>
              </a:rPr>
              <a:t>sont</a:t>
            </a:r>
            <a:r>
              <a:rPr lang="en-US" altLang="fr-FR" sz="2400" kern="0" dirty="0">
                <a:cs typeface="Times New Roman" pitchFamily="18" charset="0"/>
              </a:rPr>
              <a:t> </a:t>
            </a:r>
            <a:r>
              <a:rPr lang="en-US" altLang="fr-FR" sz="2400" kern="0" dirty="0" err="1">
                <a:cs typeface="Times New Roman" pitchFamily="18" charset="0"/>
              </a:rPr>
              <a:t>associées</a:t>
            </a:r>
            <a:r>
              <a:rPr lang="en-US" altLang="fr-FR" sz="2400" kern="0" dirty="0">
                <a:cs typeface="Times New Roman" pitchFamily="18" charset="0"/>
              </a:rPr>
              <a:t> à des </a:t>
            </a:r>
            <a:r>
              <a:rPr lang="en-US" altLang="fr-FR" sz="2400" kern="0" dirty="0" err="1">
                <a:cs typeface="Times New Roman" pitchFamily="18" charset="0"/>
              </a:rPr>
              <a:t>objets</a:t>
            </a:r>
            <a:r>
              <a:rPr lang="en-US" altLang="fr-FR" sz="2400" kern="0" dirty="0">
                <a:cs typeface="Times New Roman" pitchFamily="18" charset="0"/>
              </a:rPr>
              <a:t> pour </a:t>
            </a:r>
            <a:r>
              <a:rPr lang="en-US" altLang="fr-FR" sz="2400" kern="0" dirty="0" err="1">
                <a:cs typeface="Times New Roman" pitchFamily="18" charset="0"/>
              </a:rPr>
              <a:t>créer</a:t>
            </a:r>
            <a:r>
              <a:rPr lang="en-US" altLang="fr-FR" sz="2400" kern="0" dirty="0">
                <a:cs typeface="Times New Roman" pitchFamily="18" charset="0"/>
              </a:rPr>
              <a:t> du </a:t>
            </a:r>
            <a:r>
              <a:rPr lang="en-US" altLang="fr-FR" sz="2400" kern="0" dirty="0" err="1">
                <a:cs typeface="Times New Roman" pitchFamily="18" charset="0"/>
              </a:rPr>
              <a:t>sens.</a:t>
            </a:r>
            <a:endParaRPr lang="en-US" altLang="fr-FR" sz="2400" kern="0" dirty="0">
              <a:cs typeface="Times New Roman" pitchFamily="18" charset="0"/>
            </a:endParaRPr>
          </a:p>
          <a:p>
            <a:pPr marL="857250" lvl="2" indent="-457200">
              <a:spcBef>
                <a:spcPts val="0"/>
              </a:spcBef>
              <a:buFont typeface="Wingdings" panose="05000000000000000000" pitchFamily="2" charset="2"/>
              <a:buChar char="Ø"/>
            </a:pPr>
            <a:endParaRPr lang="en-US" altLang="fr-FR" sz="2400" kern="0" dirty="0">
              <a:cs typeface="Times New Roman" pitchFamily="18" charset="0"/>
            </a:endParaRPr>
          </a:p>
          <a:p>
            <a:pPr marL="857250" lvl="2" indent="-457200">
              <a:spcBef>
                <a:spcPts val="0"/>
              </a:spcBef>
              <a:buFont typeface="Wingdings" panose="05000000000000000000" pitchFamily="2" charset="2"/>
              <a:buChar char="ü"/>
            </a:pPr>
            <a:r>
              <a:rPr lang="en-US" altLang="fr-FR" sz="2400" kern="0" dirty="0">
                <a:cs typeface="Times New Roman" pitchFamily="18" charset="0"/>
              </a:rPr>
              <a:t>Pas </a:t>
            </a:r>
            <a:r>
              <a:rPr lang="en-US" altLang="fr-FR" sz="2400" kern="0" dirty="0" err="1">
                <a:cs typeface="Times New Roman" pitchFamily="18" charset="0"/>
              </a:rPr>
              <a:t>besoin</a:t>
            </a:r>
            <a:r>
              <a:rPr lang="en-US" altLang="fr-FR" sz="2400" kern="0" dirty="0">
                <a:cs typeface="Times New Roman" pitchFamily="18" charset="0"/>
              </a:rPr>
              <a:t> de </a:t>
            </a:r>
            <a:r>
              <a:rPr lang="en-US" altLang="fr-FR" sz="2400" kern="0" dirty="0" err="1">
                <a:cs typeface="Times New Roman" pitchFamily="18" charset="0"/>
              </a:rPr>
              <a:t>postuler</a:t>
            </a:r>
            <a:r>
              <a:rPr lang="en-US" altLang="fr-FR" sz="2400" kern="0" dirty="0">
                <a:cs typeface="Times New Roman" pitchFamily="18" charset="0"/>
              </a:rPr>
              <a:t> des </a:t>
            </a:r>
            <a:r>
              <a:rPr lang="en-US" altLang="fr-FR" sz="2400" kern="0" dirty="0" err="1">
                <a:cs typeface="Times New Roman" pitchFamily="18" charset="0"/>
              </a:rPr>
              <a:t>processus</a:t>
            </a:r>
            <a:r>
              <a:rPr lang="en-US" altLang="fr-FR" sz="2400" kern="0" dirty="0">
                <a:cs typeface="Times New Roman" pitchFamily="18" charset="0"/>
              </a:rPr>
              <a:t> </a:t>
            </a:r>
            <a:r>
              <a:rPr lang="en-US" altLang="fr-FR" sz="2400" kern="0" dirty="0" err="1">
                <a:cs typeface="Times New Roman" pitchFamily="18" charset="0"/>
              </a:rPr>
              <a:t>mentaux</a:t>
            </a:r>
            <a:r>
              <a:rPr lang="en-US" altLang="fr-FR" sz="2400" kern="0" dirty="0">
                <a:cs typeface="Times New Roman" pitchFamily="18" charset="0"/>
              </a:rPr>
              <a:t>…</a:t>
            </a:r>
            <a:endParaRPr lang="en-US" altLang="fr-FR" sz="2800" dirty="0">
              <a:cs typeface="Times New Roman" pitchFamily="18" charset="0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0" y="0"/>
            <a:ext cx="9326880" cy="64008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CA" altLang="fr-FR" sz="2000" b="1">
                <a:latin typeface="Calibri" panose="020F0502020204030204" pitchFamily="34" charset="0"/>
              </a:rPr>
              <a:t>Historique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fr-CA" altLang="fr-FR" sz="1800" b="1" i="1">
                <a:latin typeface="Calibri" panose="020F0502020204030204" pitchFamily="34" charset="0"/>
              </a:rPr>
              <a:t>Béhaviorisme</a:t>
            </a:r>
          </a:p>
        </p:txBody>
      </p:sp>
    </p:spTree>
    <p:extLst>
      <p:ext uri="{BB962C8B-B14F-4D97-AF65-F5344CB8AC3E}">
        <p14:creationId xmlns:p14="http://schemas.microsoft.com/office/powerpoint/2010/main" val="165461496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3"/>
          <p:cNvSpPr txBox="1">
            <a:spLocks noChangeArrowheads="1"/>
          </p:cNvSpPr>
          <p:nvPr/>
        </p:nvSpPr>
        <p:spPr>
          <a:xfrm>
            <a:off x="0" y="640081"/>
            <a:ext cx="12192000" cy="621792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Wingdings 2" charset="2"/>
              <a:buChar char="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Wingdings 2" charset="2"/>
              <a:buChar char="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Wingdings 2" charset="2"/>
              <a:buChar char="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Wingdings 2" charset="2"/>
              <a:buChar char="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Wingdings 2" charset="2"/>
              <a:buChar char="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SzPct val="101000"/>
              <a:buFont typeface="Courier New" pitchFamily="49" charset="0"/>
              <a:buChar char="o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Courier New" pitchFamily="49" charset="0"/>
              <a:buChar char="o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Courier New" pitchFamily="49" charset="0"/>
              <a:buChar char="o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Courier New" pitchFamily="49" charset="0"/>
              <a:buChar char="o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CA" sz="3200" u="sng" dirty="0"/>
              <a:t>Autre problème avec le paradigme béhavioriste</a:t>
            </a:r>
          </a:p>
          <a:p>
            <a:pPr marL="0" indent="0">
              <a:buNone/>
            </a:pPr>
            <a:endParaRPr lang="en-US" altLang="fr-FR" sz="2000" kern="0" dirty="0">
              <a:cs typeface="Times New Roman" pitchFamily="18" charset="0"/>
            </a:endParaRPr>
          </a:p>
          <a:p>
            <a:pPr marL="457200" lvl="1" indent="-457200"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altLang="fr-FR" sz="2800" kern="0" dirty="0" err="1">
                <a:cs typeface="Times New Roman" pitchFamily="18" charset="0"/>
              </a:rPr>
              <a:t>Selon</a:t>
            </a:r>
            <a:r>
              <a:rPr lang="en-US" altLang="fr-FR" sz="2800" kern="0" dirty="0">
                <a:cs typeface="Times New Roman" pitchFamily="18" charset="0"/>
              </a:rPr>
              <a:t> Noam Chomsky (</a:t>
            </a:r>
            <a:r>
              <a:rPr lang="en-US" altLang="fr-FR" sz="2800" i="1" kern="0" dirty="0">
                <a:cs typeface="Times New Roman" pitchFamily="18" charset="0"/>
              </a:rPr>
              <a:t>A review of B. F. Skinner’s Verbal Behavior, 1959</a:t>
            </a:r>
            <a:r>
              <a:rPr lang="en-US" altLang="fr-FR" sz="2800" kern="0" dirty="0">
                <a:cs typeface="Times New Roman" pitchFamily="18" charset="0"/>
              </a:rPr>
              <a:t>):</a:t>
            </a:r>
          </a:p>
          <a:p>
            <a:pPr marL="0" lvl="1" indent="0">
              <a:spcBef>
                <a:spcPts val="0"/>
              </a:spcBef>
              <a:buNone/>
            </a:pPr>
            <a:endParaRPr lang="en-US" altLang="fr-FR" sz="2400" kern="0" dirty="0">
              <a:cs typeface="Times New Roman" pitchFamily="18" charset="0"/>
            </a:endParaRPr>
          </a:p>
          <a:p>
            <a:pPr marL="857250" lvl="2" indent="-457200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altLang="fr-FR" sz="2400" kern="0" dirty="0">
                <a:cs typeface="Times New Roman" pitchFamily="18" charset="0"/>
              </a:rPr>
              <a:t>Les stimuli / </a:t>
            </a:r>
            <a:r>
              <a:rPr lang="en-US" altLang="fr-FR" sz="2400" kern="0" dirty="0" err="1">
                <a:cs typeface="Times New Roman" pitchFamily="18" charset="0"/>
              </a:rPr>
              <a:t>réponses</a:t>
            </a:r>
            <a:r>
              <a:rPr lang="en-US" altLang="fr-FR" sz="2400" kern="0" dirty="0">
                <a:cs typeface="Times New Roman" pitchFamily="18" charset="0"/>
              </a:rPr>
              <a:t> / associations </a:t>
            </a:r>
            <a:r>
              <a:rPr lang="en-US" altLang="fr-FR" sz="2400" kern="0" dirty="0" err="1">
                <a:cs typeface="Times New Roman" pitchFamily="18" charset="0"/>
              </a:rPr>
              <a:t>sont</a:t>
            </a:r>
            <a:r>
              <a:rPr lang="en-US" altLang="fr-FR" sz="2400" kern="0" dirty="0">
                <a:cs typeface="Times New Roman" pitchFamily="18" charset="0"/>
              </a:rPr>
              <a:t> </a:t>
            </a:r>
            <a:r>
              <a:rPr lang="en-US" altLang="fr-FR" sz="2400" kern="0" dirty="0" err="1">
                <a:cs typeface="Times New Roman" pitchFamily="18" charset="0"/>
              </a:rPr>
              <a:t>bien</a:t>
            </a:r>
            <a:r>
              <a:rPr lang="en-US" altLang="fr-FR" sz="2400" kern="0" dirty="0">
                <a:cs typeface="Times New Roman" pitchFamily="18" charset="0"/>
              </a:rPr>
              <a:t> </a:t>
            </a:r>
            <a:r>
              <a:rPr lang="en-US" altLang="fr-FR" sz="2400" kern="0" dirty="0" err="1">
                <a:cs typeface="Times New Roman" pitchFamily="18" charset="0"/>
              </a:rPr>
              <a:t>définis</a:t>
            </a:r>
            <a:r>
              <a:rPr lang="en-US" altLang="fr-FR" sz="2400" kern="0" dirty="0">
                <a:cs typeface="Times New Roman" pitchFamily="18" charset="0"/>
              </a:rPr>
              <a:t> pour les </a:t>
            </a:r>
            <a:r>
              <a:rPr lang="en-US" altLang="fr-FR" sz="2400" kern="0" dirty="0" err="1">
                <a:cs typeface="Times New Roman" pitchFamily="18" charset="0"/>
              </a:rPr>
              <a:t>boîtes</a:t>
            </a:r>
            <a:r>
              <a:rPr lang="en-US" altLang="fr-FR" sz="2400" kern="0" dirty="0">
                <a:cs typeface="Times New Roman" pitchFamily="18" charset="0"/>
              </a:rPr>
              <a:t> de Skinner, </a:t>
            </a:r>
            <a:br>
              <a:rPr lang="en-US" altLang="fr-FR" sz="2400" kern="0" dirty="0">
                <a:cs typeface="Times New Roman" pitchFamily="18" charset="0"/>
              </a:rPr>
            </a:br>
            <a:r>
              <a:rPr lang="en-US" altLang="fr-FR" sz="2400" kern="0" dirty="0" err="1">
                <a:cs typeface="Times New Roman" pitchFamily="18" charset="0"/>
              </a:rPr>
              <a:t>mais</a:t>
            </a:r>
            <a:r>
              <a:rPr lang="en-US" altLang="fr-FR" sz="2400" kern="0" dirty="0">
                <a:cs typeface="Times New Roman" pitchFamily="18" charset="0"/>
              </a:rPr>
              <a:t> pas pour </a:t>
            </a:r>
            <a:r>
              <a:rPr lang="en-US" altLang="fr-FR" sz="2400" kern="0" dirty="0" err="1">
                <a:cs typeface="Times New Roman" pitchFamily="18" charset="0"/>
              </a:rPr>
              <a:t>l’acquisition</a:t>
            </a:r>
            <a:r>
              <a:rPr lang="en-US" altLang="fr-FR" sz="2400" kern="0" dirty="0">
                <a:cs typeface="Times New Roman" pitchFamily="18" charset="0"/>
              </a:rPr>
              <a:t> du </a:t>
            </a:r>
            <a:r>
              <a:rPr lang="en-US" altLang="fr-FR" sz="2400" kern="0" dirty="0" err="1">
                <a:cs typeface="Times New Roman" pitchFamily="18" charset="0"/>
              </a:rPr>
              <a:t>langage</a:t>
            </a:r>
            <a:r>
              <a:rPr lang="en-US" altLang="fr-FR" sz="2400" kern="0" dirty="0">
                <a:cs typeface="Times New Roman" pitchFamily="18" charset="0"/>
              </a:rPr>
              <a:t>.</a:t>
            </a:r>
          </a:p>
          <a:p>
            <a:pPr marL="857250" lvl="2" indent="-457200">
              <a:spcBef>
                <a:spcPts val="0"/>
              </a:spcBef>
              <a:buFont typeface="Wingdings" panose="05000000000000000000" pitchFamily="2" charset="2"/>
              <a:buChar char="Ø"/>
            </a:pPr>
            <a:endParaRPr lang="en-US" altLang="fr-FR" sz="2000" kern="0" dirty="0">
              <a:cs typeface="Times New Roman" pitchFamily="18" charset="0"/>
            </a:endParaRPr>
          </a:p>
          <a:p>
            <a:pPr marL="857250" lvl="2" indent="-457200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altLang="fr-FR" sz="2400" kern="0" dirty="0" err="1">
                <a:cs typeface="Times New Roman" pitchFamily="18" charset="0"/>
              </a:rPr>
              <a:t>Problème</a:t>
            </a:r>
            <a:r>
              <a:rPr lang="en-US" altLang="fr-FR" sz="2400" kern="0" dirty="0">
                <a:cs typeface="Times New Roman" pitchFamily="18" charset="0"/>
              </a:rPr>
              <a:t> </a:t>
            </a:r>
            <a:r>
              <a:rPr lang="en-US" altLang="fr-FR" sz="2400" kern="0" dirty="0" err="1">
                <a:cs typeface="Times New Roman" pitchFamily="18" charset="0"/>
              </a:rPr>
              <a:t>d’induction</a:t>
            </a:r>
            <a:r>
              <a:rPr lang="en-US" altLang="fr-FR" sz="2400" kern="0" dirty="0">
                <a:cs typeface="Times New Roman" pitchFamily="18" charset="0"/>
              </a:rPr>
              <a:t> de Quine: comment </a:t>
            </a:r>
            <a:r>
              <a:rPr lang="en-US" altLang="fr-FR" sz="2400" kern="0" dirty="0" err="1">
                <a:cs typeface="Times New Roman" pitchFamily="18" charset="0"/>
              </a:rPr>
              <a:t>résoudre</a:t>
            </a:r>
            <a:r>
              <a:rPr lang="en-US" altLang="fr-FR" sz="2400" kern="0" dirty="0">
                <a:cs typeface="Times New Roman" pitchFamily="18" charset="0"/>
              </a:rPr>
              <a:t> un </a:t>
            </a:r>
            <a:r>
              <a:rPr lang="en-US" altLang="fr-FR" sz="2400" kern="0" dirty="0" err="1">
                <a:cs typeface="Times New Roman" pitchFamily="18" charset="0"/>
              </a:rPr>
              <a:t>problème</a:t>
            </a:r>
            <a:r>
              <a:rPr lang="en-US" altLang="fr-FR" sz="2400" kern="0" dirty="0">
                <a:cs typeface="Times New Roman" pitchFamily="18" charset="0"/>
              </a:rPr>
              <a:t> </a:t>
            </a:r>
            <a:r>
              <a:rPr lang="en-US" altLang="fr-FR" sz="2400" kern="0" dirty="0" err="1">
                <a:cs typeface="Times New Roman" pitchFamily="18" charset="0"/>
              </a:rPr>
              <a:t>aussi</a:t>
            </a:r>
            <a:r>
              <a:rPr lang="en-US" altLang="fr-FR" sz="2400" kern="0" dirty="0">
                <a:cs typeface="Times New Roman" pitchFamily="18" charset="0"/>
              </a:rPr>
              <a:t> </a:t>
            </a:r>
            <a:r>
              <a:rPr lang="en-US" altLang="fr-FR" sz="2400" kern="0" dirty="0" err="1">
                <a:cs typeface="Times New Roman" pitchFamily="18" charset="0"/>
              </a:rPr>
              <a:t>complexe</a:t>
            </a:r>
            <a:r>
              <a:rPr lang="en-US" altLang="fr-FR" sz="2400" kern="0" dirty="0">
                <a:cs typeface="Times New Roman" pitchFamily="18" charset="0"/>
              </a:rPr>
              <a:t> sans </a:t>
            </a:r>
            <a:r>
              <a:rPr lang="en-US" altLang="fr-FR" sz="2400" kern="0" dirty="0" err="1">
                <a:cs typeface="Times New Roman" pitchFamily="18" charset="0"/>
              </a:rPr>
              <a:t>contraintes</a:t>
            </a:r>
            <a:r>
              <a:rPr lang="en-US" altLang="fr-FR" sz="2400" kern="0" dirty="0">
                <a:cs typeface="Times New Roman" pitchFamily="18" charset="0"/>
              </a:rPr>
              <a:t> </a:t>
            </a:r>
            <a:r>
              <a:rPr lang="en-US" altLang="fr-FR" sz="2400" kern="0" dirty="0" err="1">
                <a:cs typeface="Times New Roman" pitchFamily="18" charset="0"/>
              </a:rPr>
              <a:t>innées</a:t>
            </a:r>
            <a:r>
              <a:rPr lang="en-US" altLang="fr-FR" sz="2400" kern="0" dirty="0">
                <a:cs typeface="Times New Roman" pitchFamily="18" charset="0"/>
              </a:rPr>
              <a:t> ?</a:t>
            </a:r>
          </a:p>
          <a:p>
            <a:pPr marL="857250" lvl="2" indent="-457200">
              <a:spcBef>
                <a:spcPts val="0"/>
              </a:spcBef>
              <a:buFont typeface="Wingdings" panose="05000000000000000000" pitchFamily="2" charset="2"/>
              <a:buChar char="Ø"/>
            </a:pPr>
            <a:endParaRPr lang="en-US" altLang="fr-FR" sz="2000" kern="0" dirty="0">
              <a:cs typeface="Times New Roman" pitchFamily="18" charset="0"/>
            </a:endParaRPr>
          </a:p>
          <a:p>
            <a:pPr marL="857250" lvl="2" indent="-457200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altLang="fr-FR" sz="2400" kern="0" dirty="0">
                <a:cs typeface="Times New Roman" pitchFamily="18" charset="0"/>
              </a:rPr>
              <a:t>Comment le </a:t>
            </a:r>
            <a:r>
              <a:rPr lang="en-US" altLang="fr-FR" sz="2400" kern="0" dirty="0" err="1">
                <a:cs typeface="Times New Roman" pitchFamily="18" charset="0"/>
              </a:rPr>
              <a:t>comportement</a:t>
            </a:r>
            <a:r>
              <a:rPr lang="en-US" altLang="fr-FR" sz="2400" kern="0" dirty="0">
                <a:cs typeface="Times New Roman" pitchFamily="18" charset="0"/>
              </a:rPr>
              <a:t> </a:t>
            </a:r>
            <a:r>
              <a:rPr lang="en-US" altLang="fr-FR" sz="2400" kern="0" dirty="0" err="1">
                <a:cs typeface="Times New Roman" pitchFamily="18" charset="0"/>
              </a:rPr>
              <a:t>langagier</a:t>
            </a:r>
            <a:r>
              <a:rPr lang="en-US" altLang="fr-FR" sz="2400" kern="0" dirty="0">
                <a:cs typeface="Times New Roman" pitchFamily="18" charset="0"/>
              </a:rPr>
              <a:t> non-</a:t>
            </a:r>
            <a:r>
              <a:rPr lang="en-US" altLang="fr-FR" sz="2400" kern="0" dirty="0" err="1">
                <a:cs typeface="Times New Roman" pitchFamily="18" charset="0"/>
              </a:rPr>
              <a:t>renforcé</a:t>
            </a:r>
            <a:r>
              <a:rPr lang="en-US" altLang="fr-FR" sz="2400" kern="0" dirty="0">
                <a:cs typeface="Times New Roman" pitchFamily="18" charset="0"/>
              </a:rPr>
              <a:t> </a:t>
            </a:r>
            <a:r>
              <a:rPr lang="en-US" altLang="fr-FR" sz="2400" kern="0" dirty="0" err="1">
                <a:cs typeface="Times New Roman" pitchFamily="18" charset="0"/>
              </a:rPr>
              <a:t>apparaît-il</a:t>
            </a:r>
            <a:r>
              <a:rPr lang="en-US" altLang="fr-FR" sz="2400" kern="0" dirty="0">
                <a:cs typeface="Times New Roman" pitchFamily="18" charset="0"/>
              </a:rPr>
              <a:t> ?</a:t>
            </a:r>
            <a:endParaRPr lang="fr-CA" sz="2400" dirty="0"/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0" y="0"/>
            <a:ext cx="9326880" cy="64008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CA" altLang="fr-FR" sz="2000" b="1">
                <a:latin typeface="Calibri" panose="020F0502020204030204" pitchFamily="34" charset="0"/>
              </a:rPr>
              <a:t>Historique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fr-CA" altLang="fr-FR" sz="1800" b="1" i="1">
                <a:latin typeface="Calibri" panose="020F0502020204030204" pitchFamily="34" charset="0"/>
              </a:rPr>
              <a:t>Béhaviorisme</a:t>
            </a:r>
          </a:p>
        </p:txBody>
      </p:sp>
    </p:spTree>
    <p:extLst>
      <p:ext uri="{BB962C8B-B14F-4D97-AF65-F5344CB8AC3E}">
        <p14:creationId xmlns:p14="http://schemas.microsoft.com/office/powerpoint/2010/main" val="324285380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3"/>
          <p:cNvSpPr txBox="1">
            <a:spLocks noChangeArrowheads="1"/>
          </p:cNvSpPr>
          <p:nvPr/>
        </p:nvSpPr>
        <p:spPr>
          <a:xfrm>
            <a:off x="0" y="640081"/>
            <a:ext cx="12192000" cy="621792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Wingdings 2" charset="2"/>
              <a:buChar char="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Wingdings 2" charset="2"/>
              <a:buChar char="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Wingdings 2" charset="2"/>
              <a:buChar char="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Wingdings 2" charset="2"/>
              <a:buChar char="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Wingdings 2" charset="2"/>
              <a:buChar char="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SzPct val="101000"/>
              <a:buFont typeface="Courier New" pitchFamily="49" charset="0"/>
              <a:buChar char="o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Courier New" pitchFamily="49" charset="0"/>
              <a:buChar char="o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Courier New" pitchFamily="49" charset="0"/>
              <a:buChar char="o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Courier New" pitchFamily="49" charset="0"/>
              <a:buChar char="o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CA" sz="3200" u="sng" dirty="0"/>
              <a:t>Autre problème avec le paradigme béhavioriste</a:t>
            </a:r>
          </a:p>
          <a:p>
            <a:pPr marL="0" indent="0">
              <a:buNone/>
            </a:pPr>
            <a:endParaRPr lang="en-US" altLang="fr-FR" sz="2400" kern="0" dirty="0">
              <a:cs typeface="Times New Roman" pitchFamily="18" charset="0"/>
            </a:endParaRPr>
          </a:p>
          <a:p>
            <a:pPr marL="857250" lvl="2" indent="-457200"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altLang="fr-FR" sz="3200" kern="0" dirty="0">
                <a:cs typeface="Times New Roman" pitchFamily="18" charset="0"/>
              </a:rPr>
              <a:t>Conclusion de Chomsky :</a:t>
            </a:r>
            <a:endParaRPr lang="en-US" altLang="fr-FR" sz="2400" kern="0" dirty="0">
              <a:cs typeface="Times New Roman" pitchFamily="18" charset="0"/>
            </a:endParaRPr>
          </a:p>
          <a:p>
            <a:pPr marL="857250" lvl="2" indent="-457200">
              <a:spcBef>
                <a:spcPts val="0"/>
              </a:spcBef>
              <a:buFont typeface="Wingdings" panose="05000000000000000000" pitchFamily="2" charset="2"/>
              <a:buChar char="Ø"/>
            </a:pPr>
            <a:endParaRPr lang="en-US" altLang="fr-FR" sz="2000" kern="0" dirty="0">
              <a:cs typeface="Times New Roman" pitchFamily="18" charset="0"/>
            </a:endParaRPr>
          </a:p>
          <a:p>
            <a:pPr marL="1314450" lvl="3" indent="-457200">
              <a:spcBef>
                <a:spcPts val="0"/>
              </a:spcBef>
              <a:buFont typeface="Wingdings" panose="05000000000000000000" pitchFamily="2" charset="2"/>
              <a:buChar char="v"/>
            </a:pPr>
            <a:r>
              <a:rPr lang="en-US" altLang="fr-FR" sz="2400" kern="0" dirty="0">
                <a:cs typeface="Times New Roman" pitchFamily="18" charset="0"/>
              </a:rPr>
              <a:t>Le </a:t>
            </a:r>
            <a:r>
              <a:rPr lang="en-US" altLang="fr-FR" sz="2400" kern="0" dirty="0" err="1">
                <a:cs typeface="Times New Roman" pitchFamily="18" charset="0"/>
              </a:rPr>
              <a:t>béhaviorisme</a:t>
            </a:r>
            <a:r>
              <a:rPr lang="en-US" altLang="fr-FR" sz="2400" kern="0" dirty="0">
                <a:cs typeface="Times New Roman" pitchFamily="18" charset="0"/>
              </a:rPr>
              <a:t> </a:t>
            </a:r>
            <a:r>
              <a:rPr lang="en-US" altLang="fr-FR" sz="2400" kern="0" dirty="0" err="1">
                <a:cs typeface="Times New Roman" pitchFamily="18" charset="0"/>
              </a:rPr>
              <a:t>est</a:t>
            </a:r>
            <a:r>
              <a:rPr lang="en-US" altLang="fr-FR" sz="2400" kern="0" dirty="0">
                <a:cs typeface="Times New Roman" pitchFamily="18" charset="0"/>
              </a:rPr>
              <a:t> </a:t>
            </a:r>
            <a:r>
              <a:rPr lang="en-US" altLang="fr-FR" sz="2400" kern="0" dirty="0" err="1">
                <a:cs typeface="Times New Roman" pitchFamily="18" charset="0"/>
              </a:rPr>
              <a:t>insuffisant</a:t>
            </a:r>
            <a:r>
              <a:rPr lang="en-US" altLang="fr-FR" sz="2400" kern="0" dirty="0">
                <a:cs typeface="Times New Roman" pitchFamily="18" charset="0"/>
              </a:rPr>
              <a:t> pour </a:t>
            </a:r>
            <a:r>
              <a:rPr lang="en-US" altLang="fr-FR" sz="2400" kern="0" dirty="0" err="1">
                <a:cs typeface="Times New Roman" pitchFamily="18" charset="0"/>
              </a:rPr>
              <a:t>expliquer</a:t>
            </a:r>
            <a:r>
              <a:rPr lang="en-US" altLang="fr-FR" sz="2400" kern="0" dirty="0">
                <a:cs typeface="Times New Roman" pitchFamily="18" charset="0"/>
              </a:rPr>
              <a:t> </a:t>
            </a:r>
            <a:r>
              <a:rPr lang="en-US" altLang="fr-FR" sz="2400" kern="0" dirty="0" err="1">
                <a:cs typeface="Times New Roman" pitchFamily="18" charset="0"/>
              </a:rPr>
              <a:t>l’acquisition</a:t>
            </a:r>
            <a:r>
              <a:rPr lang="en-US" altLang="fr-FR" sz="2400" kern="0" dirty="0">
                <a:cs typeface="Times New Roman" pitchFamily="18" charset="0"/>
              </a:rPr>
              <a:t> du </a:t>
            </a:r>
            <a:r>
              <a:rPr lang="en-US" altLang="fr-FR" sz="2400" kern="0" dirty="0" err="1">
                <a:cs typeface="Times New Roman" pitchFamily="18" charset="0"/>
              </a:rPr>
              <a:t>langage</a:t>
            </a:r>
            <a:r>
              <a:rPr lang="en-US" altLang="fr-FR" sz="2400" kern="0" dirty="0">
                <a:cs typeface="Times New Roman" pitchFamily="18" charset="0"/>
              </a:rPr>
              <a:t>.</a:t>
            </a:r>
          </a:p>
          <a:p>
            <a:pPr marL="1771650" lvl="4" indent="-457200">
              <a:spcBef>
                <a:spcPts val="0"/>
              </a:spcBef>
              <a:buFont typeface="Wingdings" panose="05000000000000000000" pitchFamily="2" charset="2"/>
              <a:buChar char="Ø"/>
            </a:pPr>
            <a:endParaRPr lang="en-US" altLang="fr-FR" sz="2400" kern="0" dirty="0">
              <a:cs typeface="Times New Roman" pitchFamily="18" charset="0"/>
            </a:endParaRPr>
          </a:p>
          <a:p>
            <a:pPr marL="1771650" lvl="4" indent="-457200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altLang="fr-FR" sz="2400" kern="0" dirty="0">
                <a:cs typeface="Times New Roman" pitchFamily="18" charset="0"/>
              </a:rPr>
              <a:t>On a </a:t>
            </a:r>
            <a:r>
              <a:rPr lang="en-US" altLang="fr-FR" sz="2400" kern="0" dirty="0" err="1">
                <a:cs typeface="Times New Roman" pitchFamily="18" charset="0"/>
              </a:rPr>
              <a:t>besoin</a:t>
            </a:r>
            <a:r>
              <a:rPr lang="en-US" altLang="fr-FR" sz="2400" kern="0" dirty="0">
                <a:cs typeface="Times New Roman" pitchFamily="18" charset="0"/>
              </a:rPr>
              <a:t> de </a:t>
            </a:r>
            <a:r>
              <a:rPr lang="en-US" altLang="fr-FR" sz="2400" kern="0" dirty="0" err="1">
                <a:cs typeface="Times New Roman" pitchFamily="18" charset="0"/>
              </a:rPr>
              <a:t>construits</a:t>
            </a:r>
            <a:r>
              <a:rPr lang="en-US" altLang="fr-FR" sz="2400" kern="0" dirty="0">
                <a:cs typeface="Times New Roman" pitchFamily="18" charset="0"/>
              </a:rPr>
              <a:t> </a:t>
            </a:r>
            <a:r>
              <a:rPr lang="en-US" altLang="fr-FR" sz="2400" kern="0" dirty="0" err="1">
                <a:cs typeface="Times New Roman" pitchFamily="18" charset="0"/>
              </a:rPr>
              <a:t>cognitifs</a:t>
            </a:r>
            <a:r>
              <a:rPr lang="en-US" altLang="fr-FR" sz="2400" kern="0" dirty="0">
                <a:cs typeface="Times New Roman" pitchFamily="18" charset="0"/>
              </a:rPr>
              <a:t>.</a:t>
            </a:r>
          </a:p>
          <a:p>
            <a:pPr marL="1314450" lvl="3" indent="-457200">
              <a:spcBef>
                <a:spcPts val="0"/>
              </a:spcBef>
              <a:buFont typeface="Wingdings" panose="05000000000000000000" pitchFamily="2" charset="2"/>
              <a:buChar char="v"/>
            </a:pPr>
            <a:endParaRPr lang="en-US" altLang="fr-FR" sz="2400" kern="0" dirty="0">
              <a:cs typeface="Times New Roman" pitchFamily="18" charset="0"/>
            </a:endParaRPr>
          </a:p>
          <a:p>
            <a:pPr marL="1314450" lvl="3" indent="-457200">
              <a:spcBef>
                <a:spcPts val="0"/>
              </a:spcBef>
              <a:buFont typeface="Wingdings" panose="05000000000000000000" pitchFamily="2" charset="2"/>
              <a:buChar char="v"/>
            </a:pPr>
            <a:r>
              <a:rPr lang="en-US" altLang="fr-FR" sz="2400" kern="0" dirty="0">
                <a:cs typeface="Times New Roman" pitchFamily="18" charset="0"/>
              </a:rPr>
              <a:t>Une explication </a:t>
            </a:r>
            <a:r>
              <a:rPr lang="en-US" altLang="fr-FR" sz="2400" kern="0" dirty="0" err="1">
                <a:cs typeface="Times New Roman" pitchFamily="18" charset="0"/>
              </a:rPr>
              <a:t>complète</a:t>
            </a:r>
            <a:r>
              <a:rPr lang="en-US" altLang="fr-FR" sz="2400" kern="0" dirty="0">
                <a:cs typeface="Times New Roman" pitchFamily="18" charset="0"/>
              </a:rPr>
              <a:t> du </a:t>
            </a:r>
            <a:r>
              <a:rPr lang="en-US" altLang="fr-FR" sz="2400" kern="0" dirty="0" err="1">
                <a:cs typeface="Times New Roman" pitchFamily="18" charset="0"/>
              </a:rPr>
              <a:t>langage</a:t>
            </a:r>
            <a:r>
              <a:rPr lang="en-US" altLang="fr-FR" sz="2400" kern="0" dirty="0">
                <a:cs typeface="Times New Roman" pitchFamily="18" charset="0"/>
              </a:rPr>
              <a:t> </a:t>
            </a:r>
            <a:r>
              <a:rPr lang="en-US" altLang="fr-FR" sz="2400" kern="0" dirty="0" err="1">
                <a:cs typeface="Times New Roman" pitchFamily="18" charset="0"/>
              </a:rPr>
              <a:t>demande</a:t>
            </a:r>
            <a:r>
              <a:rPr lang="en-US" altLang="fr-FR" sz="2400" kern="0" dirty="0">
                <a:cs typeface="Times New Roman" pitchFamily="18" charset="0"/>
              </a:rPr>
              <a:t> </a:t>
            </a:r>
            <a:r>
              <a:rPr lang="en-US" altLang="fr-FR" sz="2400" kern="0" dirty="0" err="1">
                <a:cs typeface="Times New Roman" pitchFamily="18" charset="0"/>
              </a:rPr>
              <a:t>également</a:t>
            </a:r>
            <a:r>
              <a:rPr lang="en-US" altLang="fr-FR" sz="2400" kern="0" dirty="0">
                <a:cs typeface="Times New Roman" pitchFamily="18" charset="0"/>
              </a:rPr>
              <a:t> de </a:t>
            </a:r>
            <a:r>
              <a:rPr lang="en-US" altLang="fr-FR" sz="2400" kern="0" dirty="0" err="1">
                <a:cs typeface="Times New Roman" pitchFamily="18" charset="0"/>
              </a:rPr>
              <a:t>postuler</a:t>
            </a:r>
            <a:r>
              <a:rPr lang="en-US" altLang="fr-FR" sz="2400" kern="0" dirty="0">
                <a:cs typeface="Times New Roman" pitchFamily="18" charset="0"/>
              </a:rPr>
              <a:t> des </a:t>
            </a:r>
            <a:br>
              <a:rPr lang="en-US" altLang="fr-FR" sz="2400" kern="0" dirty="0">
                <a:cs typeface="Times New Roman" pitchFamily="18" charset="0"/>
              </a:rPr>
            </a:br>
            <a:r>
              <a:rPr lang="en-US" altLang="fr-FR" sz="2400" kern="0" dirty="0">
                <a:cs typeface="Times New Roman" pitchFamily="18" charset="0"/>
              </a:rPr>
              <a:t>dispositions </a:t>
            </a:r>
            <a:r>
              <a:rPr lang="en-US" altLang="fr-FR" sz="2400" kern="0" dirty="0" err="1">
                <a:cs typeface="Times New Roman" pitchFamily="18" charset="0"/>
              </a:rPr>
              <a:t>innées</a:t>
            </a:r>
            <a:r>
              <a:rPr lang="en-US" altLang="fr-FR" sz="2400" kern="0" dirty="0">
                <a:cs typeface="Times New Roman" pitchFamily="18" charset="0"/>
              </a:rPr>
              <a:t>.</a:t>
            </a:r>
          </a:p>
          <a:p>
            <a:pPr marL="1771650" lvl="4" indent="-457200">
              <a:spcBef>
                <a:spcPts val="0"/>
              </a:spcBef>
              <a:buFont typeface="Wingdings" panose="05000000000000000000" pitchFamily="2" charset="2"/>
              <a:buChar char="v"/>
            </a:pPr>
            <a:endParaRPr lang="en-US" altLang="fr-FR" sz="2400" kern="0" dirty="0">
              <a:cs typeface="Times New Roman" pitchFamily="18" charset="0"/>
            </a:endParaRPr>
          </a:p>
          <a:p>
            <a:pPr marL="1771650" lvl="4" indent="-457200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altLang="fr-FR" sz="2400" kern="0" dirty="0" err="1">
                <a:cs typeface="Times New Roman" pitchFamily="18" charset="0"/>
              </a:rPr>
              <a:t>Selon</a:t>
            </a:r>
            <a:r>
              <a:rPr lang="en-US" altLang="fr-FR" sz="2400" kern="0" dirty="0">
                <a:cs typeface="Times New Roman" pitchFamily="18" charset="0"/>
              </a:rPr>
              <a:t> les études de Chomsky, </a:t>
            </a:r>
            <a:r>
              <a:rPr lang="en-US" altLang="fr-FR" sz="2400" kern="0" dirty="0" err="1">
                <a:cs typeface="Times New Roman" pitchFamily="18" charset="0"/>
              </a:rPr>
              <a:t>il</a:t>
            </a:r>
            <a:r>
              <a:rPr lang="en-US" altLang="fr-FR" sz="2400" kern="0" dirty="0">
                <a:cs typeface="Times New Roman" pitchFamily="18" charset="0"/>
              </a:rPr>
              <a:t> </a:t>
            </a:r>
            <a:r>
              <a:rPr lang="en-US" altLang="fr-FR" sz="2400" kern="0" dirty="0" err="1">
                <a:cs typeface="Times New Roman" pitchFamily="18" charset="0"/>
              </a:rPr>
              <a:t>existerait</a:t>
            </a:r>
            <a:r>
              <a:rPr lang="en-US" altLang="fr-FR" sz="2400" kern="0" dirty="0">
                <a:cs typeface="Times New Roman" pitchFamily="18" charset="0"/>
              </a:rPr>
              <a:t> des dispositions </a:t>
            </a:r>
            <a:r>
              <a:rPr lang="en-US" altLang="fr-FR" sz="2400" kern="0" dirty="0" err="1">
                <a:cs typeface="Times New Roman" pitchFamily="18" charset="0"/>
              </a:rPr>
              <a:t>innées</a:t>
            </a:r>
            <a:r>
              <a:rPr lang="en-US" altLang="fr-FR" sz="2400" kern="0" dirty="0">
                <a:cs typeface="Times New Roman" pitchFamily="18" charset="0"/>
              </a:rPr>
              <a:t> </a:t>
            </a:r>
            <a:r>
              <a:rPr lang="en-US" altLang="fr-FR" sz="2400" kern="0" dirty="0" err="1">
                <a:cs typeface="Times New Roman" pitchFamily="18" charset="0"/>
              </a:rPr>
              <a:t>impliquées</a:t>
            </a:r>
            <a:r>
              <a:rPr lang="en-US" altLang="fr-FR" sz="2400" kern="0" dirty="0">
                <a:cs typeface="Times New Roman" pitchFamily="18" charset="0"/>
              </a:rPr>
              <a:t> </a:t>
            </a:r>
            <a:r>
              <a:rPr lang="en-US" altLang="fr-FR" sz="2400" kern="0" dirty="0" err="1">
                <a:cs typeface="Times New Roman" pitchFamily="18" charset="0"/>
              </a:rPr>
              <a:t>dans</a:t>
            </a:r>
            <a:r>
              <a:rPr lang="en-US" altLang="fr-FR" sz="2400" kern="0" dirty="0">
                <a:cs typeface="Times New Roman" pitchFamily="18" charset="0"/>
              </a:rPr>
              <a:t> la production et </a:t>
            </a:r>
            <a:r>
              <a:rPr lang="en-US" altLang="fr-FR" sz="2400" kern="0" dirty="0" err="1">
                <a:cs typeface="Times New Roman" pitchFamily="18" charset="0"/>
              </a:rPr>
              <a:t>l’utilisation</a:t>
            </a:r>
            <a:r>
              <a:rPr lang="en-US" altLang="fr-FR" sz="2400" kern="0" dirty="0">
                <a:cs typeface="Times New Roman" pitchFamily="18" charset="0"/>
              </a:rPr>
              <a:t> de </a:t>
            </a:r>
            <a:r>
              <a:rPr lang="en-US" altLang="fr-FR" sz="2400" kern="0" dirty="0" err="1">
                <a:cs typeface="Times New Roman" pitchFamily="18" charset="0"/>
              </a:rPr>
              <a:t>règles</a:t>
            </a:r>
            <a:r>
              <a:rPr lang="en-US" altLang="fr-FR" sz="2400" kern="0" dirty="0">
                <a:cs typeface="Times New Roman" pitchFamily="18" charset="0"/>
              </a:rPr>
              <a:t>.</a:t>
            </a:r>
          </a:p>
          <a:p>
            <a:pPr marL="0" indent="0">
              <a:buNone/>
            </a:pPr>
            <a:endParaRPr lang="fr-CA" sz="2400" dirty="0"/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0" y="0"/>
            <a:ext cx="9326880" cy="64008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CA" altLang="fr-FR" sz="2000" b="1">
                <a:latin typeface="Calibri" panose="020F0502020204030204" pitchFamily="34" charset="0"/>
              </a:rPr>
              <a:t>Historique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fr-CA" altLang="fr-FR" sz="1800" b="1" i="1">
                <a:latin typeface="Calibri" panose="020F0502020204030204" pitchFamily="34" charset="0"/>
              </a:rPr>
              <a:t>Béhaviorisme</a:t>
            </a:r>
          </a:p>
        </p:txBody>
      </p:sp>
    </p:spTree>
    <p:extLst>
      <p:ext uri="{BB962C8B-B14F-4D97-AF65-F5344CB8AC3E}">
        <p14:creationId xmlns:p14="http://schemas.microsoft.com/office/powerpoint/2010/main" val="15854726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2"/>
          <p:cNvSpPr txBox="1">
            <a:spLocks noChangeArrowheads="1"/>
          </p:cNvSpPr>
          <p:nvPr/>
        </p:nvSpPr>
        <p:spPr>
          <a:xfrm>
            <a:off x="0" y="0"/>
            <a:ext cx="9326880" cy="64008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CA" altLang="fr-FR" sz="2000" b="1" dirty="0">
                <a:latin typeface="Calibri" panose="020F0502020204030204" pitchFamily="34" charset="0"/>
              </a:rPr>
              <a:t>Historique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fr-CA" altLang="fr-FR" sz="1800" b="1" i="1" dirty="0">
                <a:latin typeface="Calibri" panose="020F0502020204030204" pitchFamily="34" charset="0"/>
              </a:rPr>
              <a:t>Philosophie de l’esprit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72FAE77-1DDE-4506-865D-3E5C5521B07E}"/>
              </a:ext>
            </a:extLst>
          </p:cNvPr>
          <p:cNvSpPr txBox="1">
            <a:spLocks/>
          </p:cNvSpPr>
          <p:nvPr/>
        </p:nvSpPr>
        <p:spPr>
          <a:xfrm>
            <a:off x="0" y="688578"/>
            <a:ext cx="7850383" cy="6169422"/>
          </a:xfrm>
          <a:prstGeom prst="rect">
            <a:avLst/>
          </a:prstGeom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3600" b="1" dirty="0">
                <a:ea typeface="ＭＳ Ｐゴシック" panose="020B0600070205080204" pitchFamily="34" charset="-128"/>
              </a:rPr>
              <a:t>Traditions </a:t>
            </a:r>
            <a:r>
              <a:rPr lang="en-US" altLang="en-US" sz="3600" b="1" dirty="0" err="1">
                <a:ea typeface="ＭＳ Ｐゴシック" panose="020B0600070205080204" pitchFamily="34" charset="-128"/>
              </a:rPr>
              <a:t>philosophiques</a:t>
            </a:r>
            <a:r>
              <a:rPr lang="en-US" altLang="en-US" sz="3600" b="1" dirty="0">
                <a:ea typeface="ＭＳ Ｐゴシック" panose="020B0600070205080204" pitchFamily="34" charset="-128"/>
              </a:rPr>
              <a:t> : </a:t>
            </a:r>
            <a:r>
              <a:rPr lang="en-US" altLang="en-US" sz="3600" b="1" dirty="0" err="1">
                <a:ea typeface="ＭＳ Ｐゴシック" panose="020B0600070205080204" pitchFamily="34" charset="-128"/>
              </a:rPr>
              <a:t>Inné</a:t>
            </a:r>
            <a:r>
              <a:rPr lang="en-US" altLang="en-US" sz="3600" b="1" dirty="0">
                <a:ea typeface="ＭＳ Ｐゴシック" panose="020B0600070205080204" pitchFamily="34" charset="-128"/>
              </a:rPr>
              <a:t> vs acquis </a:t>
            </a:r>
          </a:p>
          <a:p>
            <a:endParaRPr lang="en-US" altLang="en-US" sz="3600" b="1" dirty="0">
              <a:ea typeface="ＭＳ Ｐゴシック" panose="020B0600070205080204" pitchFamily="34" charset="-128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n-US" sz="3200" b="1" dirty="0" err="1">
                <a:ea typeface="ＭＳ Ｐゴシック" panose="020B0600070205080204" pitchFamily="34" charset="-128"/>
              </a:rPr>
              <a:t>Nativisme</a:t>
            </a:r>
            <a:r>
              <a:rPr lang="en-US" altLang="en-US" sz="3200" b="1" dirty="0">
                <a:ea typeface="ＭＳ Ｐゴシック" panose="020B0600070205080204" pitchFamily="34" charset="-128"/>
              </a:rPr>
              <a:t> </a:t>
            </a:r>
            <a:r>
              <a:rPr lang="en-US" altLang="en-US" sz="3200" dirty="0">
                <a:ea typeface="ＭＳ Ｐゴシック" panose="020B0600070205080204" pitchFamily="34" charset="-128"/>
              </a:rPr>
              <a:t>: les </a:t>
            </a:r>
            <a:r>
              <a:rPr lang="en-US" altLang="en-US" sz="3200" dirty="0" err="1">
                <a:ea typeface="ＭＳ Ｐゴシック" panose="020B0600070205080204" pitchFamily="34" charset="-128"/>
              </a:rPr>
              <a:t>humains</a:t>
            </a:r>
            <a:r>
              <a:rPr lang="en-US" altLang="en-US" sz="3200" dirty="0">
                <a:ea typeface="ＭＳ Ｐゴシック" panose="020B0600070205080204" pitchFamily="34" charset="-128"/>
              </a:rPr>
              <a:t> </a:t>
            </a:r>
            <a:r>
              <a:rPr lang="en-US" altLang="en-US" sz="3200" dirty="0" err="1">
                <a:ea typeface="ＭＳ Ｐゴシック" panose="020B0600070205080204" pitchFamily="34" charset="-128"/>
              </a:rPr>
              <a:t>sont</a:t>
            </a:r>
            <a:r>
              <a:rPr lang="en-US" altLang="en-US" sz="3200" dirty="0">
                <a:ea typeface="ＭＳ Ｐゴシック" panose="020B0600070205080204" pitchFamily="34" charset="-128"/>
              </a:rPr>
              <a:t> </a:t>
            </a:r>
            <a:r>
              <a:rPr lang="en-US" altLang="en-US" sz="3200" dirty="0" err="1">
                <a:ea typeface="ＭＳ Ｐゴシック" panose="020B0600070205080204" pitchFamily="34" charset="-128"/>
              </a:rPr>
              <a:t>façonnés</a:t>
            </a:r>
            <a:r>
              <a:rPr lang="en-US" altLang="en-US" sz="3200" dirty="0">
                <a:ea typeface="ＭＳ Ｐゴシック" panose="020B0600070205080204" pitchFamily="34" charset="-128"/>
              </a:rPr>
              <a:t> </a:t>
            </a:r>
            <a:r>
              <a:rPr lang="en-US" altLang="en-US" sz="3200" dirty="0" err="1">
                <a:ea typeface="ＭＳ Ｐゴシック" panose="020B0600070205080204" pitchFamily="34" charset="-128"/>
              </a:rPr>
              <a:t>principalement</a:t>
            </a:r>
            <a:r>
              <a:rPr lang="en-US" altLang="en-US" sz="3200" dirty="0">
                <a:ea typeface="ＭＳ Ｐゴシック" panose="020B0600070205080204" pitchFamily="34" charset="-128"/>
              </a:rPr>
              <a:t> par </a:t>
            </a:r>
            <a:r>
              <a:rPr lang="en-US" altLang="en-US" sz="3200" dirty="0" err="1">
                <a:ea typeface="ＭＳ Ｐゴシック" panose="020B0600070205080204" pitchFamily="34" charset="-128"/>
              </a:rPr>
              <a:t>leurs</a:t>
            </a:r>
            <a:r>
              <a:rPr lang="en-US" altLang="en-US" sz="3200" dirty="0">
                <a:ea typeface="ＭＳ Ｐゴシック" panose="020B0600070205080204" pitchFamily="34" charset="-128"/>
              </a:rPr>
              <a:t> </a:t>
            </a:r>
            <a:r>
              <a:rPr lang="en-US" altLang="en-US" sz="3200" dirty="0" err="1">
                <a:ea typeface="ＭＳ Ｐゴシック" panose="020B0600070205080204" pitchFamily="34" charset="-128"/>
              </a:rPr>
              <a:t>connaissances</a:t>
            </a:r>
            <a:r>
              <a:rPr lang="en-US" altLang="en-US" sz="3200" dirty="0">
                <a:ea typeface="ＭＳ Ｐゴシック" panose="020B0600070205080204" pitchFamily="34" charset="-128"/>
              </a:rPr>
              <a:t> </a:t>
            </a:r>
            <a:r>
              <a:rPr lang="en-US" altLang="en-US" sz="3200" dirty="0" err="1">
                <a:ea typeface="ＭＳ Ｐゴシック" panose="020B0600070205080204" pitchFamily="34" charset="-128"/>
              </a:rPr>
              <a:t>héréditaires</a:t>
            </a:r>
            <a:r>
              <a:rPr lang="en-US" altLang="en-US" sz="3200" dirty="0">
                <a:ea typeface="ＭＳ Ｐゴシック" panose="020B0600070205080204" pitchFamily="34" charset="-128"/>
              </a:rPr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en-US" sz="3200" dirty="0">
              <a:ea typeface="ＭＳ Ｐゴシック" panose="020B0600070205080204" pitchFamily="34" charset="-128"/>
            </a:endParaRPr>
          </a:p>
          <a:p>
            <a:pPr marL="571500" indent="-571500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</a:pPr>
            <a:r>
              <a:rPr lang="en-US" altLang="en-US" sz="3200" dirty="0" err="1">
                <a:latin typeface="+mn-lt"/>
              </a:rPr>
              <a:t>Platon</a:t>
            </a:r>
            <a:r>
              <a:rPr lang="en-US" altLang="en-US" sz="3200" dirty="0">
                <a:latin typeface="+mn-lt"/>
              </a:rPr>
              <a:t> (428/427 – 348-347 BC) :</a:t>
            </a:r>
          </a:p>
          <a:p>
            <a:pPr marL="1371600" lvl="2" indent="-457200">
              <a:spcBef>
                <a:spcPct val="20000"/>
              </a:spcBef>
              <a:buClr>
                <a:schemeClr val="accent1"/>
              </a:buClr>
              <a:buSzPct val="85000"/>
              <a:buFont typeface="Wingdings" panose="05000000000000000000" pitchFamily="2" charset="2"/>
              <a:buChar char="Ø"/>
            </a:pPr>
            <a:r>
              <a:rPr lang="en-US" altLang="en-US" sz="2800" dirty="0"/>
              <a:t>Nous </a:t>
            </a:r>
            <a:r>
              <a:rPr lang="en-US" altLang="en-US" sz="2800" dirty="0" err="1"/>
              <a:t>sommes</a:t>
            </a:r>
            <a:r>
              <a:rPr lang="en-US" altLang="en-US" sz="2800" dirty="0"/>
              <a:t> </a:t>
            </a:r>
            <a:r>
              <a:rPr lang="en-US" altLang="en-US" sz="2800" dirty="0" err="1"/>
              <a:t>nés</a:t>
            </a:r>
            <a:r>
              <a:rPr lang="en-US" altLang="en-US" sz="2800" dirty="0"/>
              <a:t> avec des </a:t>
            </a:r>
            <a:r>
              <a:rPr lang="en-US" altLang="en-US" sz="2800" dirty="0" err="1"/>
              <a:t>connaissances</a:t>
            </a:r>
            <a:r>
              <a:rPr lang="en-US" altLang="en-US" sz="2800" dirty="0"/>
              <a:t>, </a:t>
            </a:r>
            <a:r>
              <a:rPr lang="en-US" altLang="en-US" sz="2800" dirty="0" err="1"/>
              <a:t>compétences</a:t>
            </a:r>
            <a:r>
              <a:rPr lang="en-US" altLang="en-US" sz="2800" dirty="0"/>
              <a:t> et </a:t>
            </a:r>
            <a:r>
              <a:rPr lang="en-US" altLang="en-US" sz="2800" dirty="0" err="1"/>
              <a:t>habiletés</a:t>
            </a:r>
            <a:r>
              <a:rPr lang="en-US" altLang="en-US" sz="2800" dirty="0"/>
              <a:t> </a:t>
            </a:r>
            <a:r>
              <a:rPr lang="en-US" altLang="en-US" sz="2800" dirty="0" err="1"/>
              <a:t>différentes</a:t>
            </a:r>
            <a:r>
              <a:rPr lang="en-US" altLang="en-US" sz="2800" dirty="0"/>
              <a:t> (</a:t>
            </a:r>
            <a:r>
              <a:rPr lang="en-US" altLang="en-US" sz="2800" dirty="0" err="1"/>
              <a:t>innées</a:t>
            </a:r>
            <a:r>
              <a:rPr lang="en-US" altLang="en-US" sz="2800" dirty="0"/>
              <a:t>).</a:t>
            </a:r>
          </a:p>
          <a:p>
            <a:pPr marL="1371600" lvl="2" indent="-457200">
              <a:spcBef>
                <a:spcPct val="20000"/>
              </a:spcBef>
              <a:buClr>
                <a:schemeClr val="accent1"/>
              </a:buClr>
              <a:buSzPct val="85000"/>
              <a:buFont typeface="Wingdings" panose="05000000000000000000" pitchFamily="2" charset="2"/>
              <a:buChar char="Ø"/>
            </a:pPr>
            <a:r>
              <a:rPr lang="en-US" altLang="en-US" sz="2800" dirty="0" err="1"/>
              <a:t>Ces</a:t>
            </a:r>
            <a:r>
              <a:rPr lang="en-US" altLang="en-US" sz="2800" dirty="0"/>
              <a:t> </a:t>
            </a:r>
            <a:r>
              <a:rPr lang="en-US" altLang="en-US" sz="2800" dirty="0" err="1"/>
              <a:t>connaissances</a:t>
            </a:r>
            <a:r>
              <a:rPr lang="en-US" altLang="en-US" sz="2800" dirty="0"/>
              <a:t> </a:t>
            </a:r>
            <a:r>
              <a:rPr lang="en-US" altLang="en-US" sz="2800" dirty="0" err="1"/>
              <a:t>suivent</a:t>
            </a:r>
            <a:r>
              <a:rPr lang="en-US" altLang="en-US" sz="2800" dirty="0"/>
              <a:t> </a:t>
            </a:r>
            <a:r>
              <a:rPr lang="en-US" altLang="en-US" sz="2800" dirty="0" err="1"/>
              <a:t>notre</a:t>
            </a:r>
            <a:r>
              <a:rPr lang="en-US" altLang="en-US" sz="2800" dirty="0"/>
              <a:t> </a:t>
            </a:r>
            <a:r>
              <a:rPr lang="en-US" altLang="en-US" sz="2800" dirty="0" err="1"/>
              <a:t>âme</a:t>
            </a:r>
            <a:r>
              <a:rPr lang="en-US" altLang="en-US" sz="2800" dirty="0"/>
              <a:t> immortelle.</a:t>
            </a:r>
          </a:p>
          <a:p>
            <a:pPr marL="1828800" lvl="3" indent="-457200">
              <a:spcBef>
                <a:spcPct val="20000"/>
              </a:spcBef>
              <a:buClr>
                <a:schemeClr val="accent1"/>
              </a:buClr>
              <a:buSzPct val="85000"/>
              <a:buFont typeface="Wingdings" panose="05000000000000000000" pitchFamily="2" charset="2"/>
              <a:buChar char="Ø"/>
            </a:pPr>
            <a:r>
              <a:rPr lang="en-US" altLang="en-US" sz="2800" i="1" dirty="0">
                <a:ea typeface="ＭＳ Ｐゴシック" panose="020B0600070205080204" pitchFamily="34" charset="-128"/>
              </a:rPr>
              <a:t>La </a:t>
            </a:r>
            <a:r>
              <a:rPr lang="en-US" altLang="en-US" sz="2800" i="1" dirty="0" err="1">
                <a:ea typeface="ＭＳ Ｐゴシック" panose="020B0600070205080204" pitchFamily="34" charset="-128"/>
              </a:rPr>
              <a:t>République</a:t>
            </a:r>
            <a:endParaRPr lang="en-US" altLang="en-US" sz="3200" i="1" dirty="0">
              <a:ea typeface="ＭＳ Ｐゴシック" panose="020B0600070205080204" pitchFamily="34" charset="-128"/>
            </a:endParaRPr>
          </a:p>
        </p:txBody>
      </p:sp>
      <p:pic>
        <p:nvPicPr>
          <p:cNvPr id="5" name="Picture 2" descr="http://a136.idata.over-blog.com/2/89/06/71/Rennaissance-Italie-sculpture/Raphael-l-Ecole-d-Athenes-Platon-et-Aristote.jpg">
            <a:extLst>
              <a:ext uri="{FF2B5EF4-FFF2-40B4-BE49-F238E27FC236}">
                <a16:creationId xmlns:a16="http://schemas.microsoft.com/office/drawing/2014/main" id="{1261A4B3-7568-4F25-AFF2-79B3C3B6B1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45" t="51738" r="50254"/>
          <a:stretch/>
        </p:blipFill>
        <p:spPr bwMode="auto">
          <a:xfrm>
            <a:off x="8657618" y="903051"/>
            <a:ext cx="2412458" cy="5712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878365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3"/>
          <p:cNvSpPr txBox="1">
            <a:spLocks noChangeArrowheads="1"/>
          </p:cNvSpPr>
          <p:nvPr/>
        </p:nvSpPr>
        <p:spPr>
          <a:xfrm>
            <a:off x="0" y="640081"/>
            <a:ext cx="12192000" cy="621792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Wingdings 2" charset="2"/>
              <a:buChar char="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Wingdings 2" charset="2"/>
              <a:buChar char="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Wingdings 2" charset="2"/>
              <a:buChar char="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Wingdings 2" charset="2"/>
              <a:buChar char="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Wingdings 2" charset="2"/>
              <a:buChar char="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SzPct val="101000"/>
              <a:buFont typeface="Courier New" pitchFamily="49" charset="0"/>
              <a:buChar char="o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Courier New" pitchFamily="49" charset="0"/>
              <a:buChar char="o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Courier New" pitchFamily="49" charset="0"/>
              <a:buChar char="o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Courier New" pitchFamily="49" charset="0"/>
              <a:buChar char="o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CA" sz="3200" u="sng" dirty="0"/>
              <a:t>Autre problème avec le paradigme béhavioriste</a:t>
            </a:r>
          </a:p>
          <a:p>
            <a:pPr marL="0" indent="0">
              <a:buNone/>
            </a:pPr>
            <a:endParaRPr lang="en-US" altLang="fr-FR" sz="2400" kern="0" dirty="0">
              <a:cs typeface="Times New Roman" pitchFamily="18" charset="0"/>
            </a:endParaRPr>
          </a:p>
          <a:p>
            <a:pPr marL="857250" lvl="2" indent="-457200"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altLang="fr-FR" sz="3200" kern="0" dirty="0">
                <a:cs typeface="Times New Roman" pitchFamily="18" charset="0"/>
              </a:rPr>
              <a:t>Conclusion de Chomsky :</a:t>
            </a:r>
            <a:endParaRPr lang="en-US" altLang="fr-FR" sz="2400" kern="0" dirty="0">
              <a:cs typeface="Times New Roman" pitchFamily="18" charset="0"/>
            </a:endParaRPr>
          </a:p>
          <a:p>
            <a:pPr marL="857250" lvl="2" indent="-457200">
              <a:spcBef>
                <a:spcPts val="0"/>
              </a:spcBef>
              <a:buFont typeface="Wingdings" panose="05000000000000000000" pitchFamily="2" charset="2"/>
              <a:buChar char="Ø"/>
            </a:pPr>
            <a:endParaRPr lang="en-US" altLang="fr-FR" sz="2000" kern="0" dirty="0">
              <a:cs typeface="Times New Roman" pitchFamily="18" charset="0"/>
            </a:endParaRPr>
          </a:p>
          <a:p>
            <a:pPr marL="1314450" lvl="3" indent="-457200">
              <a:spcBef>
                <a:spcPts val="0"/>
              </a:spcBef>
              <a:buFont typeface="Wingdings" panose="05000000000000000000" pitchFamily="2" charset="2"/>
              <a:buChar char="v"/>
            </a:pPr>
            <a:r>
              <a:rPr lang="en-US" altLang="fr-FR" sz="2400" kern="0" dirty="0">
                <a:cs typeface="Times New Roman" pitchFamily="18" charset="0"/>
              </a:rPr>
              <a:t>Le </a:t>
            </a:r>
            <a:r>
              <a:rPr lang="en-US" altLang="fr-FR" sz="2400" kern="0" dirty="0" err="1">
                <a:cs typeface="Times New Roman" pitchFamily="18" charset="0"/>
              </a:rPr>
              <a:t>béhaviorisme</a:t>
            </a:r>
            <a:r>
              <a:rPr lang="en-US" altLang="fr-FR" sz="2400" kern="0" dirty="0">
                <a:cs typeface="Times New Roman" pitchFamily="18" charset="0"/>
              </a:rPr>
              <a:t> </a:t>
            </a:r>
            <a:r>
              <a:rPr lang="en-US" altLang="fr-FR" sz="2400" kern="0" dirty="0" err="1">
                <a:cs typeface="Times New Roman" pitchFamily="18" charset="0"/>
              </a:rPr>
              <a:t>est</a:t>
            </a:r>
            <a:r>
              <a:rPr lang="en-US" altLang="fr-FR" sz="2400" kern="0" dirty="0">
                <a:cs typeface="Times New Roman" pitchFamily="18" charset="0"/>
              </a:rPr>
              <a:t> </a:t>
            </a:r>
            <a:r>
              <a:rPr lang="en-US" altLang="fr-FR" sz="2400" kern="0" dirty="0" err="1">
                <a:cs typeface="Times New Roman" pitchFamily="18" charset="0"/>
              </a:rPr>
              <a:t>insuffisant</a:t>
            </a:r>
            <a:r>
              <a:rPr lang="en-US" altLang="fr-FR" sz="2400" kern="0" dirty="0">
                <a:cs typeface="Times New Roman" pitchFamily="18" charset="0"/>
              </a:rPr>
              <a:t> pour </a:t>
            </a:r>
            <a:r>
              <a:rPr lang="en-US" altLang="fr-FR" sz="2400" kern="0" dirty="0" err="1">
                <a:cs typeface="Times New Roman" pitchFamily="18" charset="0"/>
              </a:rPr>
              <a:t>expliquer</a:t>
            </a:r>
            <a:r>
              <a:rPr lang="en-US" altLang="fr-FR" sz="2400" kern="0" dirty="0">
                <a:cs typeface="Times New Roman" pitchFamily="18" charset="0"/>
              </a:rPr>
              <a:t> </a:t>
            </a:r>
            <a:r>
              <a:rPr lang="en-US" altLang="fr-FR" sz="2400" kern="0" dirty="0" err="1">
                <a:cs typeface="Times New Roman" pitchFamily="18" charset="0"/>
              </a:rPr>
              <a:t>l’acquisition</a:t>
            </a:r>
            <a:r>
              <a:rPr lang="en-US" altLang="fr-FR" sz="2400" kern="0" dirty="0">
                <a:cs typeface="Times New Roman" pitchFamily="18" charset="0"/>
              </a:rPr>
              <a:t> du </a:t>
            </a:r>
            <a:r>
              <a:rPr lang="en-US" altLang="fr-FR" sz="2400" kern="0" dirty="0" err="1">
                <a:cs typeface="Times New Roman" pitchFamily="18" charset="0"/>
              </a:rPr>
              <a:t>langage</a:t>
            </a:r>
            <a:r>
              <a:rPr lang="en-US" altLang="fr-FR" sz="2400" kern="0" dirty="0">
                <a:cs typeface="Times New Roman" pitchFamily="18" charset="0"/>
              </a:rPr>
              <a:t>.</a:t>
            </a:r>
          </a:p>
          <a:p>
            <a:pPr marL="1771650" lvl="4" indent="-457200">
              <a:spcBef>
                <a:spcPts val="0"/>
              </a:spcBef>
              <a:buFont typeface="Wingdings" panose="05000000000000000000" pitchFamily="2" charset="2"/>
              <a:buChar char="Ø"/>
            </a:pPr>
            <a:endParaRPr lang="en-US" altLang="fr-FR" sz="2400" kern="0" dirty="0">
              <a:cs typeface="Times New Roman" pitchFamily="18" charset="0"/>
            </a:endParaRPr>
          </a:p>
          <a:p>
            <a:pPr marL="1771650" lvl="4" indent="-457200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altLang="fr-FR" sz="2400" kern="0" dirty="0">
                <a:cs typeface="Times New Roman" pitchFamily="18" charset="0"/>
              </a:rPr>
              <a:t>On a </a:t>
            </a:r>
            <a:r>
              <a:rPr lang="en-US" altLang="fr-FR" sz="2400" kern="0" dirty="0" err="1">
                <a:cs typeface="Times New Roman" pitchFamily="18" charset="0"/>
              </a:rPr>
              <a:t>besoin</a:t>
            </a:r>
            <a:r>
              <a:rPr lang="en-US" altLang="fr-FR" sz="2400" kern="0" dirty="0">
                <a:cs typeface="Times New Roman" pitchFamily="18" charset="0"/>
              </a:rPr>
              <a:t> de </a:t>
            </a:r>
            <a:r>
              <a:rPr lang="en-US" altLang="fr-FR" sz="2400" kern="0" dirty="0" err="1">
                <a:cs typeface="Times New Roman" pitchFamily="18" charset="0"/>
              </a:rPr>
              <a:t>construits</a:t>
            </a:r>
            <a:r>
              <a:rPr lang="en-US" altLang="fr-FR" sz="2400" kern="0" dirty="0">
                <a:cs typeface="Times New Roman" pitchFamily="18" charset="0"/>
              </a:rPr>
              <a:t> </a:t>
            </a:r>
            <a:r>
              <a:rPr lang="en-US" altLang="fr-FR" sz="2400" kern="0" dirty="0" err="1">
                <a:cs typeface="Times New Roman" pitchFamily="18" charset="0"/>
              </a:rPr>
              <a:t>cognitifs</a:t>
            </a:r>
            <a:r>
              <a:rPr lang="en-US" altLang="fr-FR" sz="2400" kern="0" dirty="0">
                <a:cs typeface="Times New Roman" pitchFamily="18" charset="0"/>
              </a:rPr>
              <a:t>.</a:t>
            </a:r>
          </a:p>
          <a:p>
            <a:pPr marL="1314450" lvl="3" indent="-457200">
              <a:spcBef>
                <a:spcPts val="0"/>
              </a:spcBef>
              <a:buFont typeface="Wingdings" panose="05000000000000000000" pitchFamily="2" charset="2"/>
              <a:buChar char="v"/>
            </a:pPr>
            <a:endParaRPr lang="en-US" altLang="fr-FR" sz="2400" kern="0" dirty="0">
              <a:cs typeface="Times New Roman" pitchFamily="18" charset="0"/>
            </a:endParaRPr>
          </a:p>
          <a:p>
            <a:pPr marL="1314450" lvl="3" indent="-457200">
              <a:spcBef>
                <a:spcPts val="0"/>
              </a:spcBef>
              <a:buFont typeface="Wingdings" panose="05000000000000000000" pitchFamily="2" charset="2"/>
              <a:buChar char="v"/>
            </a:pPr>
            <a:r>
              <a:rPr lang="en-US" altLang="fr-FR" sz="2400" kern="0" dirty="0">
                <a:cs typeface="Times New Roman" pitchFamily="18" charset="0"/>
              </a:rPr>
              <a:t>Une explication </a:t>
            </a:r>
            <a:r>
              <a:rPr lang="en-US" altLang="fr-FR" sz="2400" kern="0" dirty="0" err="1">
                <a:cs typeface="Times New Roman" pitchFamily="18" charset="0"/>
              </a:rPr>
              <a:t>complète</a:t>
            </a:r>
            <a:r>
              <a:rPr lang="en-US" altLang="fr-FR" sz="2400" kern="0" dirty="0">
                <a:cs typeface="Times New Roman" pitchFamily="18" charset="0"/>
              </a:rPr>
              <a:t> du </a:t>
            </a:r>
            <a:r>
              <a:rPr lang="en-US" altLang="fr-FR" sz="2400" kern="0" dirty="0" err="1">
                <a:cs typeface="Times New Roman" pitchFamily="18" charset="0"/>
              </a:rPr>
              <a:t>langage</a:t>
            </a:r>
            <a:r>
              <a:rPr lang="en-US" altLang="fr-FR" sz="2400" kern="0" dirty="0">
                <a:cs typeface="Times New Roman" pitchFamily="18" charset="0"/>
              </a:rPr>
              <a:t> </a:t>
            </a:r>
            <a:r>
              <a:rPr lang="en-US" altLang="fr-FR" sz="2400" kern="0" dirty="0" err="1">
                <a:cs typeface="Times New Roman" pitchFamily="18" charset="0"/>
              </a:rPr>
              <a:t>demande</a:t>
            </a:r>
            <a:r>
              <a:rPr lang="en-US" altLang="fr-FR" sz="2400" kern="0" dirty="0">
                <a:cs typeface="Times New Roman" pitchFamily="18" charset="0"/>
              </a:rPr>
              <a:t> </a:t>
            </a:r>
            <a:r>
              <a:rPr lang="en-US" altLang="fr-FR" sz="2400" kern="0" dirty="0" err="1">
                <a:cs typeface="Times New Roman" pitchFamily="18" charset="0"/>
              </a:rPr>
              <a:t>également</a:t>
            </a:r>
            <a:r>
              <a:rPr lang="en-US" altLang="fr-FR" sz="2400" kern="0" dirty="0">
                <a:cs typeface="Times New Roman" pitchFamily="18" charset="0"/>
              </a:rPr>
              <a:t> de </a:t>
            </a:r>
            <a:r>
              <a:rPr lang="en-US" altLang="fr-FR" sz="2400" kern="0" dirty="0" err="1">
                <a:cs typeface="Times New Roman" pitchFamily="18" charset="0"/>
              </a:rPr>
              <a:t>postuler</a:t>
            </a:r>
            <a:r>
              <a:rPr lang="en-US" altLang="fr-FR" sz="2400" kern="0" dirty="0">
                <a:cs typeface="Times New Roman" pitchFamily="18" charset="0"/>
              </a:rPr>
              <a:t> des </a:t>
            </a:r>
            <a:br>
              <a:rPr lang="en-US" altLang="fr-FR" sz="2400" kern="0" dirty="0">
                <a:cs typeface="Times New Roman" pitchFamily="18" charset="0"/>
              </a:rPr>
            </a:br>
            <a:r>
              <a:rPr lang="en-US" altLang="fr-FR" sz="2400" kern="0" dirty="0">
                <a:cs typeface="Times New Roman" pitchFamily="18" charset="0"/>
              </a:rPr>
              <a:t>dispositions </a:t>
            </a:r>
            <a:r>
              <a:rPr lang="en-US" altLang="fr-FR" sz="2400" kern="0" dirty="0" err="1">
                <a:cs typeface="Times New Roman" pitchFamily="18" charset="0"/>
              </a:rPr>
              <a:t>innées</a:t>
            </a:r>
            <a:r>
              <a:rPr lang="en-US" altLang="fr-FR" sz="2400" kern="0" dirty="0">
                <a:cs typeface="Times New Roman" pitchFamily="18" charset="0"/>
              </a:rPr>
              <a:t>.</a:t>
            </a:r>
          </a:p>
          <a:p>
            <a:pPr marL="1771650" lvl="4" indent="-457200">
              <a:spcBef>
                <a:spcPts val="0"/>
              </a:spcBef>
              <a:buFont typeface="Wingdings" panose="05000000000000000000" pitchFamily="2" charset="2"/>
              <a:buChar char="v"/>
            </a:pPr>
            <a:endParaRPr lang="en-US" altLang="fr-FR" sz="2400" kern="0" dirty="0">
              <a:cs typeface="Times New Roman" pitchFamily="18" charset="0"/>
            </a:endParaRPr>
          </a:p>
          <a:p>
            <a:pPr marL="1771650" lvl="4" indent="-457200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altLang="fr-FR" sz="2400" kern="0" dirty="0" err="1">
                <a:cs typeface="Times New Roman" pitchFamily="18" charset="0"/>
              </a:rPr>
              <a:t>Selon</a:t>
            </a:r>
            <a:r>
              <a:rPr lang="en-US" altLang="fr-FR" sz="2400" kern="0" dirty="0">
                <a:cs typeface="Times New Roman" pitchFamily="18" charset="0"/>
              </a:rPr>
              <a:t> les études de Chomsky, </a:t>
            </a:r>
            <a:r>
              <a:rPr lang="en-US" altLang="fr-FR" sz="2400" kern="0" dirty="0" err="1">
                <a:cs typeface="Times New Roman" pitchFamily="18" charset="0"/>
              </a:rPr>
              <a:t>il</a:t>
            </a:r>
            <a:r>
              <a:rPr lang="en-US" altLang="fr-FR" sz="2400" kern="0" dirty="0">
                <a:cs typeface="Times New Roman" pitchFamily="18" charset="0"/>
              </a:rPr>
              <a:t> </a:t>
            </a:r>
            <a:r>
              <a:rPr lang="en-US" altLang="fr-FR" sz="2400" kern="0" dirty="0" err="1">
                <a:cs typeface="Times New Roman" pitchFamily="18" charset="0"/>
              </a:rPr>
              <a:t>existerait</a:t>
            </a:r>
            <a:r>
              <a:rPr lang="en-US" altLang="fr-FR" sz="2400" kern="0" dirty="0">
                <a:cs typeface="Times New Roman" pitchFamily="18" charset="0"/>
              </a:rPr>
              <a:t> des dispositions </a:t>
            </a:r>
            <a:r>
              <a:rPr lang="en-US" altLang="fr-FR" sz="2400" kern="0" dirty="0" err="1">
                <a:cs typeface="Times New Roman" pitchFamily="18" charset="0"/>
              </a:rPr>
              <a:t>innées</a:t>
            </a:r>
            <a:r>
              <a:rPr lang="en-US" altLang="fr-FR" sz="2400" kern="0" dirty="0">
                <a:cs typeface="Times New Roman" pitchFamily="18" charset="0"/>
              </a:rPr>
              <a:t> </a:t>
            </a:r>
            <a:r>
              <a:rPr lang="en-US" altLang="fr-FR" sz="2400" kern="0" dirty="0" err="1">
                <a:cs typeface="Times New Roman" pitchFamily="18" charset="0"/>
              </a:rPr>
              <a:t>impliquées</a:t>
            </a:r>
            <a:r>
              <a:rPr lang="en-US" altLang="fr-FR" sz="2400" kern="0" dirty="0">
                <a:cs typeface="Times New Roman" pitchFamily="18" charset="0"/>
              </a:rPr>
              <a:t> </a:t>
            </a:r>
            <a:r>
              <a:rPr lang="en-US" altLang="fr-FR" sz="2400" kern="0" dirty="0" err="1">
                <a:cs typeface="Times New Roman" pitchFamily="18" charset="0"/>
              </a:rPr>
              <a:t>dans</a:t>
            </a:r>
            <a:r>
              <a:rPr lang="en-US" altLang="fr-FR" sz="2400" kern="0" dirty="0">
                <a:cs typeface="Times New Roman" pitchFamily="18" charset="0"/>
              </a:rPr>
              <a:t> la production et </a:t>
            </a:r>
            <a:r>
              <a:rPr lang="en-US" altLang="fr-FR" sz="2400" kern="0" dirty="0" err="1">
                <a:cs typeface="Times New Roman" pitchFamily="18" charset="0"/>
              </a:rPr>
              <a:t>l’utilisation</a:t>
            </a:r>
            <a:r>
              <a:rPr lang="en-US" altLang="fr-FR" sz="2400" kern="0" dirty="0">
                <a:cs typeface="Times New Roman" pitchFamily="18" charset="0"/>
              </a:rPr>
              <a:t> de </a:t>
            </a:r>
            <a:r>
              <a:rPr lang="en-US" altLang="fr-FR" sz="2400" kern="0" dirty="0" err="1">
                <a:cs typeface="Times New Roman" pitchFamily="18" charset="0"/>
              </a:rPr>
              <a:t>règles</a:t>
            </a:r>
            <a:r>
              <a:rPr lang="en-US" altLang="fr-FR" sz="2400" kern="0" dirty="0">
                <a:cs typeface="Times New Roman" pitchFamily="18" charset="0"/>
              </a:rPr>
              <a:t>.</a:t>
            </a:r>
          </a:p>
          <a:p>
            <a:pPr marL="0" indent="0">
              <a:buNone/>
            </a:pPr>
            <a:endParaRPr lang="fr-CA" sz="2400" dirty="0"/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0" y="0"/>
            <a:ext cx="9326880" cy="64008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CA" altLang="fr-FR" sz="2000" b="1">
                <a:latin typeface="Calibri" panose="020F0502020204030204" pitchFamily="34" charset="0"/>
              </a:rPr>
              <a:t>Historique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fr-CA" altLang="fr-FR" sz="1800" b="1" i="1">
                <a:latin typeface="Calibri" panose="020F0502020204030204" pitchFamily="34" charset="0"/>
              </a:rPr>
              <a:t>Béhaviorisme</a:t>
            </a:r>
          </a:p>
        </p:txBody>
      </p:sp>
    </p:spTree>
    <p:extLst>
      <p:ext uri="{BB962C8B-B14F-4D97-AF65-F5344CB8AC3E}">
        <p14:creationId xmlns:p14="http://schemas.microsoft.com/office/powerpoint/2010/main" val="144977875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0" y="0"/>
            <a:ext cx="9326880" cy="64008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CA" altLang="fr-FR" sz="2000" b="1">
                <a:latin typeface="Calibri" panose="020F0502020204030204" pitchFamily="34" charset="0"/>
              </a:rPr>
              <a:t>Historique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fr-CA" altLang="fr-FR" sz="1800" b="1" i="1">
                <a:latin typeface="Calibri" panose="020F0502020204030204" pitchFamily="34" charset="0"/>
              </a:rPr>
              <a:t>Cognitivisme</a:t>
            </a:r>
          </a:p>
        </p:txBody>
      </p:sp>
      <p:sp>
        <p:nvSpPr>
          <p:cNvPr id="4" name="Rectangle 8"/>
          <p:cNvSpPr>
            <a:spLocks noChangeArrowheads="1"/>
          </p:cNvSpPr>
          <p:nvPr/>
        </p:nvSpPr>
        <p:spPr bwMode="auto">
          <a:xfrm>
            <a:off x="4208780" y="1381760"/>
            <a:ext cx="2692400" cy="8763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Poornut" pitchFamily="2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Poornut" pitchFamily="2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Poornut" pitchFamily="2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Poornut" pitchFamily="2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Poornut" pitchFamily="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oornut" pitchFamily="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oornut" pitchFamily="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oornut" pitchFamily="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oornut" pitchFamily="2" charset="0"/>
              </a:defRPr>
            </a:lvl9pPr>
          </a:lstStyle>
          <a:p>
            <a:pPr algn="ctr"/>
            <a:r>
              <a:rPr lang="fr-CA" altLang="fr-FR" dirty="0">
                <a:latin typeface="Lucida Sans" pitchFamily="34" charset="0"/>
              </a:rPr>
              <a:t>Esprit/ </a:t>
            </a:r>
          </a:p>
          <a:p>
            <a:pPr algn="ctr"/>
            <a:r>
              <a:rPr lang="fr-CA" altLang="fr-FR" dirty="0">
                <a:latin typeface="Lucida Sans" pitchFamily="34" charset="0"/>
              </a:rPr>
              <a:t>Proc. mentaux</a:t>
            </a: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2049780" y="1572260"/>
            <a:ext cx="15875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Poornut" pitchFamily="2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Poornut" pitchFamily="2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Poornut" pitchFamily="2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Poornut" pitchFamily="2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Poornut" pitchFamily="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oornut" pitchFamily="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oornut" pitchFamily="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oornut" pitchFamily="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oornut" pitchFamily="2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fr-CA" altLang="fr-FR">
                <a:latin typeface="Lucida Sans" pitchFamily="34" charset="0"/>
              </a:rPr>
              <a:t>Stimulus</a:t>
            </a:r>
          </a:p>
        </p:txBody>
      </p:sp>
      <p:sp>
        <p:nvSpPr>
          <p:cNvPr id="6" name="Line 5"/>
          <p:cNvSpPr>
            <a:spLocks noChangeShapeType="1"/>
          </p:cNvSpPr>
          <p:nvPr/>
        </p:nvSpPr>
        <p:spPr bwMode="auto">
          <a:xfrm>
            <a:off x="3522980" y="1826260"/>
            <a:ext cx="635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CA"/>
          </a:p>
        </p:txBody>
      </p:sp>
      <p:sp>
        <p:nvSpPr>
          <p:cNvPr id="7" name="Line 6"/>
          <p:cNvSpPr>
            <a:spLocks noChangeShapeType="1"/>
          </p:cNvSpPr>
          <p:nvPr/>
        </p:nvSpPr>
        <p:spPr bwMode="auto">
          <a:xfrm>
            <a:off x="6951980" y="1813560"/>
            <a:ext cx="635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CA"/>
          </a:p>
        </p:txBody>
      </p:sp>
      <p:sp>
        <p:nvSpPr>
          <p:cNvPr id="9" name="Text Box 7"/>
          <p:cNvSpPr txBox="1">
            <a:spLocks noChangeArrowheads="1"/>
          </p:cNvSpPr>
          <p:nvPr/>
        </p:nvSpPr>
        <p:spPr bwMode="auto">
          <a:xfrm>
            <a:off x="7548880" y="1572260"/>
            <a:ext cx="1778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Poornut" pitchFamily="2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Poornut" pitchFamily="2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Poornut" pitchFamily="2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Poornut" pitchFamily="2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Poornut" pitchFamily="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oornut" pitchFamily="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oornut" pitchFamily="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oornut" pitchFamily="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oornut" pitchFamily="2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fr-CA" altLang="fr-FR">
                <a:latin typeface="Lucida Sans" pitchFamily="34" charset="0"/>
              </a:rPr>
              <a:t>Réponse</a:t>
            </a:r>
            <a:endParaRPr lang="fr-CA" altLang="fr-FR" dirty="0">
              <a:latin typeface="Lucida Sans" pitchFamily="34" charset="0"/>
            </a:endParaRPr>
          </a:p>
        </p:txBody>
      </p:sp>
      <p:sp>
        <p:nvSpPr>
          <p:cNvPr id="10" name="Text Box 9"/>
          <p:cNvSpPr txBox="1">
            <a:spLocks noChangeArrowheads="1"/>
          </p:cNvSpPr>
          <p:nvPr/>
        </p:nvSpPr>
        <p:spPr bwMode="auto">
          <a:xfrm>
            <a:off x="2938780" y="670560"/>
            <a:ext cx="51943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Poornut" pitchFamily="2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Poornut" pitchFamily="2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Poornut" pitchFamily="2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Poornut" pitchFamily="2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Poornut" pitchFamily="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oornut" pitchFamily="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oornut" pitchFamily="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oornut" pitchFamily="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oornut" pitchFamily="2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fr-CA" altLang="fr-FR" dirty="0">
                <a:solidFill>
                  <a:srgbClr val="800000"/>
                </a:solidFill>
                <a:latin typeface="Lucida Sans" pitchFamily="34" charset="0"/>
              </a:rPr>
              <a:t>Avant béhaviorisme</a:t>
            </a:r>
          </a:p>
        </p:txBody>
      </p:sp>
      <p:sp>
        <p:nvSpPr>
          <p:cNvPr id="11" name="Text Box 4"/>
          <p:cNvSpPr txBox="1">
            <a:spLocks noChangeArrowheads="1"/>
          </p:cNvSpPr>
          <p:nvPr/>
        </p:nvSpPr>
        <p:spPr bwMode="auto">
          <a:xfrm>
            <a:off x="2049780" y="3540579"/>
            <a:ext cx="15875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Poornut" pitchFamily="2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Poornut" pitchFamily="2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Poornut" pitchFamily="2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Poornut" pitchFamily="2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Poornut" pitchFamily="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oornut" pitchFamily="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oornut" pitchFamily="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oornut" pitchFamily="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oornut" pitchFamily="2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fr-CA" altLang="fr-FR">
                <a:latin typeface="Lucida Sans" pitchFamily="34" charset="0"/>
              </a:rPr>
              <a:t>Stimulus</a:t>
            </a:r>
          </a:p>
        </p:txBody>
      </p:sp>
      <p:sp>
        <p:nvSpPr>
          <p:cNvPr id="13" name="Line 5"/>
          <p:cNvSpPr>
            <a:spLocks noChangeShapeType="1"/>
          </p:cNvSpPr>
          <p:nvPr/>
        </p:nvSpPr>
        <p:spPr bwMode="auto">
          <a:xfrm>
            <a:off x="3522980" y="3794579"/>
            <a:ext cx="635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CA"/>
          </a:p>
        </p:txBody>
      </p:sp>
      <p:sp>
        <p:nvSpPr>
          <p:cNvPr id="14" name="Line 6"/>
          <p:cNvSpPr>
            <a:spLocks noChangeShapeType="1"/>
          </p:cNvSpPr>
          <p:nvPr/>
        </p:nvSpPr>
        <p:spPr bwMode="auto">
          <a:xfrm>
            <a:off x="6951980" y="3781879"/>
            <a:ext cx="635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CA"/>
          </a:p>
        </p:txBody>
      </p:sp>
      <p:sp>
        <p:nvSpPr>
          <p:cNvPr id="15" name="Text Box 7"/>
          <p:cNvSpPr txBox="1">
            <a:spLocks noChangeArrowheads="1"/>
          </p:cNvSpPr>
          <p:nvPr/>
        </p:nvSpPr>
        <p:spPr bwMode="auto">
          <a:xfrm>
            <a:off x="7548880" y="3540579"/>
            <a:ext cx="1778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Poornut" pitchFamily="2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Poornut" pitchFamily="2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Poornut" pitchFamily="2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Poornut" pitchFamily="2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Poornut" pitchFamily="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oornut" pitchFamily="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oornut" pitchFamily="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oornut" pitchFamily="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oornut" pitchFamily="2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fr-CA" altLang="fr-FR" dirty="0">
                <a:latin typeface="Lucida Sans" pitchFamily="34" charset="0"/>
              </a:rPr>
              <a:t>Réponse</a:t>
            </a:r>
          </a:p>
        </p:txBody>
      </p:sp>
      <p:cxnSp>
        <p:nvCxnSpPr>
          <p:cNvPr id="16" name="AutoShape 11"/>
          <p:cNvCxnSpPr>
            <a:cxnSpLocks noChangeShapeType="1"/>
            <a:stCxn id="11" idx="2"/>
            <a:endCxn id="15" idx="2"/>
          </p:cNvCxnSpPr>
          <p:nvPr/>
        </p:nvCxnSpPr>
        <p:spPr bwMode="auto">
          <a:xfrm rot="16200000" flipH="1">
            <a:off x="5639911" y="1201398"/>
            <a:ext cx="1588" cy="5594350"/>
          </a:xfrm>
          <a:prstGeom prst="bentConnector3">
            <a:avLst>
              <a:gd name="adj1" fmla="val 34400014"/>
            </a:avLst>
          </a:prstGeom>
          <a:noFill/>
          <a:ln w="9525">
            <a:solidFill>
              <a:srgbClr val="ED181E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7" name="Text Box 10"/>
          <p:cNvSpPr txBox="1">
            <a:spLocks noChangeArrowheads="1"/>
          </p:cNvSpPr>
          <p:nvPr/>
        </p:nvSpPr>
        <p:spPr bwMode="auto">
          <a:xfrm>
            <a:off x="4018280" y="2669359"/>
            <a:ext cx="30607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Poornut" pitchFamily="2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Poornut" pitchFamily="2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Poornut" pitchFamily="2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Poornut" pitchFamily="2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Poornut" pitchFamily="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oornut" pitchFamily="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oornut" pitchFamily="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oornut" pitchFamily="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oornut" pitchFamily="2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fr-CA" altLang="fr-FR" dirty="0">
                <a:solidFill>
                  <a:srgbClr val="800000"/>
                </a:solidFill>
                <a:latin typeface="Lucida Sans" pitchFamily="34" charset="0"/>
              </a:rPr>
              <a:t>Béhaviorisme</a:t>
            </a:r>
          </a:p>
        </p:txBody>
      </p:sp>
      <p:sp>
        <p:nvSpPr>
          <p:cNvPr id="18" name="Rectangle 12"/>
          <p:cNvSpPr>
            <a:spLocks noChangeArrowheads="1"/>
          </p:cNvSpPr>
          <p:nvPr/>
        </p:nvSpPr>
        <p:spPr bwMode="auto">
          <a:xfrm>
            <a:off x="4208780" y="3350079"/>
            <a:ext cx="2692400" cy="8763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Poornut" pitchFamily="2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Poornut" pitchFamily="2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Poornut" pitchFamily="2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Poornut" pitchFamily="2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Poornut" pitchFamily="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oornut" pitchFamily="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oornut" pitchFamily="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oornut" pitchFamily="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oornut" pitchFamily="2" charset="0"/>
              </a:defRPr>
            </a:lvl9pPr>
          </a:lstStyle>
          <a:p>
            <a:pPr algn="ctr"/>
            <a:r>
              <a:rPr lang="en-CA" altLang="fr-FR" dirty="0">
                <a:solidFill>
                  <a:schemeClr val="bg1"/>
                </a:solidFill>
                <a:latin typeface="Lucida Sans" pitchFamily="34" charset="0"/>
              </a:rPr>
              <a:t>“</a:t>
            </a:r>
            <a:r>
              <a:rPr lang="fr-CA" altLang="fr-FR" dirty="0">
                <a:solidFill>
                  <a:schemeClr val="bg1"/>
                </a:solidFill>
                <a:latin typeface="Lucida Sans" pitchFamily="34" charset="0"/>
              </a:rPr>
              <a:t>BOÎTE NOIRE</a:t>
            </a:r>
            <a:r>
              <a:rPr lang="en-CA" altLang="fr-FR" dirty="0">
                <a:solidFill>
                  <a:schemeClr val="bg1"/>
                </a:solidFill>
                <a:latin typeface="Lucida Sans" pitchFamily="34" charset="0"/>
              </a:rPr>
              <a:t>”</a:t>
            </a:r>
            <a:endParaRPr lang="fr-CA" altLang="fr-FR" dirty="0">
              <a:solidFill>
                <a:schemeClr val="bg1"/>
              </a:solidFill>
              <a:latin typeface="Lucida Sans" pitchFamily="34" charset="0"/>
            </a:endParaRPr>
          </a:p>
        </p:txBody>
      </p:sp>
      <p:sp>
        <p:nvSpPr>
          <p:cNvPr id="32" name="Text Box 4"/>
          <p:cNvSpPr txBox="1">
            <a:spLocks noChangeArrowheads="1"/>
          </p:cNvSpPr>
          <p:nvPr/>
        </p:nvSpPr>
        <p:spPr bwMode="auto">
          <a:xfrm>
            <a:off x="2145030" y="5724436"/>
            <a:ext cx="15875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Poornut" pitchFamily="2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Poornut" pitchFamily="2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Poornut" pitchFamily="2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Poornut" pitchFamily="2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Poornut" pitchFamily="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oornut" pitchFamily="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oornut" pitchFamily="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oornut" pitchFamily="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oornut" pitchFamily="2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fr-CA" altLang="fr-FR">
                <a:latin typeface="Lucida Sans" pitchFamily="34" charset="0"/>
              </a:rPr>
              <a:t>Stimulus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5325" y="5284111"/>
            <a:ext cx="1505556" cy="1354119"/>
          </a:xfrm>
          <a:prstGeom prst="rect">
            <a:avLst/>
          </a:prstGeom>
        </p:spPr>
      </p:pic>
      <p:sp>
        <p:nvSpPr>
          <p:cNvPr id="33" name="Line 5"/>
          <p:cNvSpPr>
            <a:spLocks noChangeShapeType="1"/>
          </p:cNvSpPr>
          <p:nvPr/>
        </p:nvSpPr>
        <p:spPr bwMode="auto">
          <a:xfrm>
            <a:off x="3618230" y="5978436"/>
            <a:ext cx="635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CA"/>
          </a:p>
        </p:txBody>
      </p:sp>
      <p:sp>
        <p:nvSpPr>
          <p:cNvPr id="34" name="Line 6"/>
          <p:cNvSpPr>
            <a:spLocks noChangeShapeType="1"/>
          </p:cNvSpPr>
          <p:nvPr/>
        </p:nvSpPr>
        <p:spPr bwMode="auto">
          <a:xfrm>
            <a:off x="7047230" y="5965736"/>
            <a:ext cx="635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CA"/>
          </a:p>
        </p:txBody>
      </p:sp>
      <p:sp>
        <p:nvSpPr>
          <p:cNvPr id="35" name="Text Box 7"/>
          <p:cNvSpPr txBox="1">
            <a:spLocks noChangeArrowheads="1"/>
          </p:cNvSpPr>
          <p:nvPr/>
        </p:nvSpPr>
        <p:spPr bwMode="auto">
          <a:xfrm>
            <a:off x="7644130" y="5724436"/>
            <a:ext cx="1778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Poornut" pitchFamily="2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Poornut" pitchFamily="2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Poornut" pitchFamily="2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Poornut" pitchFamily="2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Poornut" pitchFamily="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oornut" pitchFamily="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oornut" pitchFamily="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oornut" pitchFamily="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oornut" pitchFamily="2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fr-CA" altLang="fr-FR" dirty="0">
                <a:latin typeface="Lucida Sans" pitchFamily="34" charset="0"/>
              </a:rPr>
              <a:t>Réponse</a:t>
            </a:r>
          </a:p>
        </p:txBody>
      </p:sp>
      <p:sp>
        <p:nvSpPr>
          <p:cNvPr id="38" name="Text Box 10"/>
          <p:cNvSpPr txBox="1">
            <a:spLocks noChangeArrowheads="1"/>
          </p:cNvSpPr>
          <p:nvPr/>
        </p:nvSpPr>
        <p:spPr bwMode="auto">
          <a:xfrm>
            <a:off x="3986530" y="4880440"/>
            <a:ext cx="30607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Poornut" pitchFamily="2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Poornut" pitchFamily="2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Poornut" pitchFamily="2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Poornut" pitchFamily="2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Poornut" pitchFamily="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oornut" pitchFamily="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oornut" pitchFamily="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oornut" pitchFamily="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oornut" pitchFamily="2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fr-CA" altLang="fr-FR">
                <a:solidFill>
                  <a:srgbClr val="800000"/>
                </a:solidFill>
                <a:latin typeface="Lucida Sans" pitchFamily="34" charset="0"/>
              </a:rPr>
              <a:t>Cognitivisme</a:t>
            </a:r>
            <a:endParaRPr lang="fr-CA" altLang="fr-FR" dirty="0">
              <a:solidFill>
                <a:srgbClr val="800000"/>
              </a:solidFill>
              <a:latin typeface="Lucida San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048384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3"/>
          <p:cNvSpPr txBox="1">
            <a:spLocks noChangeArrowheads="1"/>
          </p:cNvSpPr>
          <p:nvPr/>
        </p:nvSpPr>
        <p:spPr>
          <a:xfrm>
            <a:off x="0" y="640081"/>
            <a:ext cx="12192000" cy="621792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Wingdings 2" charset="2"/>
              <a:buChar char="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Wingdings 2" charset="2"/>
              <a:buChar char="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Wingdings 2" charset="2"/>
              <a:buChar char="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Wingdings 2" charset="2"/>
              <a:buChar char="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Wingdings 2" charset="2"/>
              <a:buChar char="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SzPct val="101000"/>
              <a:buFont typeface="Courier New" pitchFamily="49" charset="0"/>
              <a:buChar char="o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Courier New" pitchFamily="49" charset="0"/>
              <a:buChar char="o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Courier New" pitchFamily="49" charset="0"/>
              <a:buChar char="o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Courier New" pitchFamily="49" charset="0"/>
              <a:buChar char="o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CA" sz="3200" u="sng" dirty="0"/>
              <a:t>En somme</a:t>
            </a:r>
          </a:p>
          <a:p>
            <a:pPr marL="0" indent="0">
              <a:buNone/>
            </a:pPr>
            <a:endParaRPr lang="fr-CA" sz="3200" u="sng" dirty="0">
              <a:solidFill>
                <a:srgbClr val="0070C0"/>
              </a:solidFill>
            </a:endParaRPr>
          </a:p>
          <a:p>
            <a:pPr marL="457200" lvl="1" indent="-457200"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fr-CA" sz="2400" dirty="0"/>
              <a:t>Pour les béhavioristes, les comportements humains sont strictement </a:t>
            </a:r>
            <a:br>
              <a:rPr lang="fr-CA" sz="2400" dirty="0"/>
            </a:br>
            <a:r>
              <a:rPr lang="fr-CA" sz="2400" dirty="0"/>
              <a:t>la conséquence des conditionnements passés.</a:t>
            </a:r>
          </a:p>
          <a:p>
            <a:pPr marL="457200" lvl="1" indent="-457200">
              <a:spcBef>
                <a:spcPts val="0"/>
              </a:spcBef>
              <a:buFont typeface="Wingdings" panose="05000000000000000000" pitchFamily="2" charset="2"/>
              <a:buChar char="q"/>
            </a:pPr>
            <a:endParaRPr lang="fr-CA" sz="2400" dirty="0"/>
          </a:p>
          <a:p>
            <a:pPr marL="857250" lvl="2" indent="-457200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fr-CA" sz="2400" dirty="0"/>
              <a:t>Pour plusieurs chercheurs en psychologie, </a:t>
            </a:r>
            <a:br>
              <a:rPr lang="fr-CA" sz="2400" dirty="0"/>
            </a:br>
            <a:r>
              <a:rPr lang="fr-CA" sz="2400" dirty="0"/>
              <a:t>en rejetant le structuralisme, les béhavioristes </a:t>
            </a:r>
            <a:br>
              <a:rPr lang="fr-CA" sz="2400" dirty="0"/>
            </a:br>
            <a:r>
              <a:rPr lang="fr-CA" sz="2400" dirty="0">
                <a:solidFill>
                  <a:srgbClr val="FF0000"/>
                </a:solidFill>
              </a:rPr>
              <a:t>ont jeté le bébé (la cognition </a:t>
            </a:r>
            <a:br>
              <a:rPr lang="fr-CA" sz="2400" dirty="0"/>
            </a:br>
            <a:r>
              <a:rPr lang="fr-CA" sz="2400" dirty="0">
                <a:solidFill>
                  <a:srgbClr val="00CC00"/>
                </a:solidFill>
              </a:rPr>
              <a:t>avec l’eau du bain (l’introspection). </a:t>
            </a:r>
            <a:endParaRPr lang="en-US" altLang="fr-FR" sz="1600" kern="0" dirty="0">
              <a:solidFill>
                <a:srgbClr val="00CC00"/>
              </a:solidFill>
              <a:cs typeface="Times New Roman" pitchFamily="18" charset="0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0" y="0"/>
            <a:ext cx="9326880" cy="64008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CA" altLang="fr-FR" sz="2000" b="1">
                <a:latin typeface="Calibri" panose="020F0502020204030204" pitchFamily="34" charset="0"/>
              </a:rPr>
              <a:t>Historique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fr-CA" altLang="fr-FR" sz="1800" b="1" i="1">
                <a:latin typeface="Calibri" panose="020F0502020204030204" pitchFamily="34" charset="0"/>
              </a:rPr>
              <a:t>Béhaviorisme</a:t>
            </a:r>
          </a:p>
        </p:txBody>
      </p:sp>
      <p:pic>
        <p:nvPicPr>
          <p:cNvPr id="3074" name="Picture 2" descr="Résultats de recherche d'images pour « cartoon jeter le bébé avec l'eau du bain »">
            <a:extLst>
              <a:ext uri="{FF2B5EF4-FFF2-40B4-BE49-F238E27FC236}">
                <a16:creationId xmlns:a16="http://schemas.microsoft.com/office/drawing/2014/main" id="{3D3E1C7E-B712-470A-A5CF-794E96E246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2717" y="2463881"/>
            <a:ext cx="3788230" cy="3788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oneTexte 7">
            <a:extLst>
              <a:ext uri="{FF2B5EF4-FFF2-40B4-BE49-F238E27FC236}">
                <a16:creationId xmlns:a16="http://schemas.microsoft.com/office/drawing/2014/main" id="{387F579C-48FA-4754-B321-6F3935F7277D}"/>
              </a:ext>
            </a:extLst>
          </p:cNvPr>
          <p:cNvSpPr txBox="1"/>
          <p:nvPr/>
        </p:nvSpPr>
        <p:spPr>
          <a:xfrm>
            <a:off x="7790213" y="6252112"/>
            <a:ext cx="40732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>
                <a:hlinkClick r:id="rId4"/>
              </a:rPr>
              <a:t>http://ekladata.com/-8KA4euMd3w79dsnDbw0nGVVXGM.jpg</a:t>
            </a:r>
            <a:r>
              <a:rPr lang="en-CA" sz="1200" dirty="0"/>
              <a:t> (</a:t>
            </a:r>
            <a:r>
              <a:rPr lang="en-CA" sz="1200" dirty="0" err="1"/>
              <a:t>visité</a:t>
            </a:r>
            <a:r>
              <a:rPr lang="en-CA" sz="1200" dirty="0"/>
              <a:t> le 2017-09-07)</a:t>
            </a:r>
          </a:p>
        </p:txBody>
      </p:sp>
    </p:spTree>
    <p:extLst>
      <p:ext uri="{BB962C8B-B14F-4D97-AF65-F5344CB8AC3E}">
        <p14:creationId xmlns:p14="http://schemas.microsoft.com/office/powerpoint/2010/main" val="37590500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ous-titre 2"/>
          <p:cNvSpPr>
            <a:spLocks noGrp="1"/>
          </p:cNvSpPr>
          <p:nvPr>
            <p:ph type="subTitle" idx="1"/>
          </p:nvPr>
        </p:nvSpPr>
        <p:spPr>
          <a:xfrm>
            <a:off x="1" y="1284790"/>
            <a:ext cx="5926238" cy="5486400"/>
          </a:xfrm>
        </p:spPr>
        <p:txBody>
          <a:bodyPr>
            <a:normAutofit/>
          </a:bodyPr>
          <a:lstStyle/>
          <a:p>
            <a:pPr algn="l"/>
            <a:endParaRPr lang="en-CA" sz="4400" u="sng" dirty="0">
              <a:solidFill>
                <a:srgbClr val="0070C0"/>
              </a:solidFill>
              <a:latin typeface="Calibri" panose="020F0502020204030204" pitchFamily="34" charset="0"/>
            </a:endParaRPr>
          </a:p>
          <a:p>
            <a:pPr marL="514350" indent="-514350" algn="l">
              <a:buFont typeface="+mj-lt"/>
              <a:buAutoNum type="romanUcPeriod"/>
            </a:pPr>
            <a:r>
              <a:rPr lang="en-CA" sz="3600" b="1" dirty="0" err="1">
                <a:solidFill>
                  <a:srgbClr val="0070C0"/>
                </a:solidFill>
                <a:latin typeface="Calibri" panose="020F0502020204030204" pitchFamily="34" charset="0"/>
              </a:rPr>
              <a:t>Historique</a:t>
            </a:r>
            <a:endParaRPr lang="en-CA" sz="3600" b="1" dirty="0">
              <a:solidFill>
                <a:srgbClr val="0070C0"/>
              </a:solidFill>
              <a:latin typeface="Calibri" panose="020F0502020204030204" pitchFamily="34" charset="0"/>
            </a:endParaRPr>
          </a:p>
          <a:p>
            <a:pPr marL="971550" lvl="1" indent="-514350" algn="l">
              <a:buFont typeface="Wingdings" panose="05000000000000000000" pitchFamily="2" charset="2"/>
              <a:buChar char="Ø"/>
            </a:pPr>
            <a:r>
              <a:rPr lang="fr-CA" sz="32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</a:rPr>
              <a:t>Philosophie de l’esprit</a:t>
            </a:r>
          </a:p>
          <a:p>
            <a:pPr marL="971550" lvl="1" indent="-514350" algn="l">
              <a:buFont typeface="Wingdings" panose="05000000000000000000" pitchFamily="2" charset="2"/>
              <a:buChar char="Ø"/>
            </a:pPr>
            <a:r>
              <a:rPr lang="fr-CA" sz="32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</a:rPr>
              <a:t>Évolution et sélection naturelle</a:t>
            </a:r>
          </a:p>
          <a:p>
            <a:pPr marL="971550" lvl="1" indent="-514350" algn="l">
              <a:buFont typeface="Wingdings" panose="05000000000000000000" pitchFamily="2" charset="2"/>
              <a:buChar char="Ø"/>
            </a:pPr>
            <a:r>
              <a:rPr lang="fr-CA" sz="32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</a:rPr>
              <a:t>Psychologie expérimentale</a:t>
            </a:r>
          </a:p>
          <a:p>
            <a:pPr marL="971550" lvl="1" indent="-514350" algn="l">
              <a:buFont typeface="Wingdings" panose="05000000000000000000" pitchFamily="2" charset="2"/>
              <a:buChar char="Ø"/>
            </a:pPr>
            <a:r>
              <a:rPr lang="fr-CA" sz="32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</a:rPr>
              <a:t>Béhaviorisme</a:t>
            </a:r>
          </a:p>
          <a:p>
            <a:pPr marL="971550" lvl="1" indent="-514350" algn="l">
              <a:buFont typeface="Wingdings" panose="05000000000000000000" pitchFamily="2" charset="2"/>
              <a:buChar char="Ø"/>
            </a:pPr>
            <a:r>
              <a:rPr lang="fr-CA" sz="3200" b="1" dirty="0">
                <a:solidFill>
                  <a:srgbClr val="0070C0"/>
                </a:solidFill>
                <a:latin typeface="Calibri" panose="020F0502020204030204" pitchFamily="34" charset="0"/>
              </a:rPr>
              <a:t>Cognitivisme</a:t>
            </a:r>
            <a:endParaRPr lang="en-CA" sz="3200" b="1" dirty="0">
              <a:solidFill>
                <a:srgbClr val="0070C0"/>
              </a:solidFill>
              <a:latin typeface="Calibri" panose="020F0502020204030204" pitchFamily="34" charset="0"/>
            </a:endParaRPr>
          </a:p>
        </p:txBody>
      </p:sp>
      <p:sp>
        <p:nvSpPr>
          <p:cNvPr id="4" name="Sous-titre 2">
            <a:extLst>
              <a:ext uri="{FF2B5EF4-FFF2-40B4-BE49-F238E27FC236}">
                <a16:creationId xmlns:a16="http://schemas.microsoft.com/office/drawing/2014/main" id="{2FC549AD-5982-4F86-B357-3D85AB631533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5926238" cy="63660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CA" sz="4800" b="1" dirty="0">
                <a:solidFill>
                  <a:srgbClr val="ED7D31"/>
                </a:solidFill>
                <a:latin typeface="Calibri" panose="020F0502020204030204" pitchFamily="34" charset="0"/>
              </a:rPr>
              <a:t>PSY 3503 </a:t>
            </a:r>
            <a:r>
              <a:rPr lang="fr-CA" sz="4800" b="1" dirty="0">
                <a:solidFill>
                  <a:srgbClr val="0070C0"/>
                </a:solidFill>
                <a:latin typeface="Calibri" panose="020F0502020204030204" pitchFamily="34" charset="0"/>
              </a:rPr>
              <a:t>– Lecture 1.2</a:t>
            </a:r>
            <a:endParaRPr lang="en-CA" sz="4800" b="1" dirty="0">
              <a:solidFill>
                <a:schemeClr val="accent1">
                  <a:lumMod val="40000"/>
                  <a:lumOff val="60000"/>
                </a:schemeClr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141636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3"/>
          <p:cNvSpPr txBox="1">
            <a:spLocks noChangeArrowheads="1"/>
          </p:cNvSpPr>
          <p:nvPr/>
        </p:nvSpPr>
        <p:spPr>
          <a:xfrm>
            <a:off x="0" y="1134533"/>
            <a:ext cx="12192000" cy="5723467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Wingdings 2" charset="2"/>
              <a:buChar char="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Wingdings 2" charset="2"/>
              <a:buChar char="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Wingdings 2" charset="2"/>
              <a:buChar char="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Wingdings 2" charset="2"/>
              <a:buChar char="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Wingdings 2" charset="2"/>
              <a:buChar char="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SzPct val="101000"/>
              <a:buFont typeface="Courier New" pitchFamily="49" charset="0"/>
              <a:buChar char="o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Courier New" pitchFamily="49" charset="0"/>
              <a:buChar char="o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Courier New" pitchFamily="49" charset="0"/>
              <a:buChar char="o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Courier New" pitchFamily="49" charset="0"/>
              <a:buChar char="o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spcBef>
                <a:spcPts val="0"/>
              </a:spcBef>
              <a:buNone/>
            </a:pPr>
            <a:r>
              <a:rPr lang="fr-CA" sz="3200" u="sng" dirty="0"/>
              <a:t>Révolution cognitive</a:t>
            </a:r>
          </a:p>
          <a:p>
            <a:pPr marL="0" lvl="1" indent="0">
              <a:spcBef>
                <a:spcPts val="0"/>
              </a:spcBef>
              <a:buNone/>
            </a:pPr>
            <a:endParaRPr lang="fr-CA" sz="2800" u="sng" dirty="0"/>
          </a:p>
          <a:p>
            <a:pPr marL="457200" lvl="1" indent="-457200"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fr-CA" sz="2800" dirty="0"/>
              <a:t>On veut </a:t>
            </a:r>
            <a:r>
              <a:rPr lang="fr-CA" sz="2800" dirty="0" err="1"/>
              <a:t>ré-ouvrir</a:t>
            </a:r>
            <a:r>
              <a:rPr lang="fr-CA" sz="2800" dirty="0"/>
              <a:t> la boîte noire des processus mentaux, mais à la lumière de méthodes plus rigoureuses (on veut conserver les avancées méthodologiques des béhavioristes).</a:t>
            </a:r>
          </a:p>
          <a:p>
            <a:pPr marL="0" lvl="1" indent="0">
              <a:spcBef>
                <a:spcPts val="0"/>
              </a:spcBef>
              <a:buNone/>
            </a:pPr>
            <a:endParaRPr lang="fr-CA" sz="2800" dirty="0"/>
          </a:p>
          <a:p>
            <a:pPr marL="457200" lvl="1" indent="-457200"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fr-CA" sz="2800" dirty="0"/>
              <a:t>On a besoin d’un nouvel outil pour observer les phénomènes mentaux.</a:t>
            </a:r>
          </a:p>
          <a:p>
            <a:pPr marL="457200" lvl="1" indent="-457200">
              <a:spcBef>
                <a:spcPts val="0"/>
              </a:spcBef>
              <a:buFont typeface="Wingdings" panose="05000000000000000000" pitchFamily="2" charset="2"/>
              <a:buChar char="q"/>
            </a:pPr>
            <a:endParaRPr lang="fr-CA" sz="2400" dirty="0"/>
          </a:p>
          <a:p>
            <a:pPr marL="857250" lvl="2" indent="-457200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fr-CA" sz="2800" dirty="0"/>
              <a:t>La solution émergera du milieu des mathématiques, grâce aux thèses de Church (1935) et Turing (1936).</a:t>
            </a:r>
            <a:endParaRPr lang="en-US" altLang="fr-FR" sz="1800" kern="0" dirty="0">
              <a:cs typeface="Times New Roman" pitchFamily="18" charset="0"/>
            </a:endParaRPr>
          </a:p>
        </p:txBody>
      </p:sp>
      <p:sp>
        <p:nvSpPr>
          <p:cNvPr id="10" name="Rectangle 2"/>
          <p:cNvSpPr txBox="1">
            <a:spLocks noChangeArrowheads="1"/>
          </p:cNvSpPr>
          <p:nvPr/>
        </p:nvSpPr>
        <p:spPr>
          <a:xfrm>
            <a:off x="0" y="0"/>
            <a:ext cx="9326880" cy="64008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CA" altLang="fr-FR" sz="2000" b="1">
                <a:latin typeface="Calibri" panose="020F0502020204030204" pitchFamily="34" charset="0"/>
              </a:rPr>
              <a:t>Historique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fr-CA" altLang="fr-FR" sz="1800" b="1" i="1">
                <a:latin typeface="Calibri" panose="020F0502020204030204" pitchFamily="34" charset="0"/>
              </a:rPr>
              <a:t>Cognitivisme</a:t>
            </a:r>
          </a:p>
        </p:txBody>
      </p:sp>
    </p:spTree>
    <p:extLst>
      <p:ext uri="{BB962C8B-B14F-4D97-AF65-F5344CB8AC3E}">
        <p14:creationId xmlns:p14="http://schemas.microsoft.com/office/powerpoint/2010/main" val="275666485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3"/>
          <p:cNvSpPr txBox="1">
            <a:spLocks noChangeArrowheads="1"/>
          </p:cNvSpPr>
          <p:nvPr/>
        </p:nvSpPr>
        <p:spPr>
          <a:xfrm>
            <a:off x="0" y="875453"/>
            <a:ext cx="12192000" cy="597832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Wingdings 2" charset="2"/>
              <a:buChar char="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Wingdings 2" charset="2"/>
              <a:buChar char="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Wingdings 2" charset="2"/>
              <a:buChar char="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Wingdings 2" charset="2"/>
              <a:buChar char="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Wingdings 2" charset="2"/>
              <a:buChar char="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SzPct val="101000"/>
              <a:buFont typeface="Courier New" pitchFamily="49" charset="0"/>
              <a:buChar char="o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Courier New" pitchFamily="49" charset="0"/>
              <a:buChar char="o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Courier New" pitchFamily="49" charset="0"/>
              <a:buChar char="o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Courier New" pitchFamily="49" charset="0"/>
              <a:buChar char="o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spcBef>
                <a:spcPts val="0"/>
              </a:spcBef>
              <a:buNone/>
            </a:pPr>
            <a:r>
              <a:rPr lang="fr-CA" sz="3200" u="sng" dirty="0"/>
              <a:t>Thèse du Church (1935)</a:t>
            </a:r>
          </a:p>
          <a:p>
            <a:pPr marL="0" lvl="1" indent="0">
              <a:spcBef>
                <a:spcPts val="0"/>
              </a:spcBef>
              <a:buNone/>
            </a:pPr>
            <a:endParaRPr lang="fr-CA" sz="1200" u="sng" dirty="0"/>
          </a:p>
          <a:p>
            <a:pPr marL="457200" lvl="1" indent="-457200"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fr-CA" sz="2800" dirty="0"/>
              <a:t>Tout ce qui est computable (calculable), l’est dans un langage mécanique.</a:t>
            </a:r>
          </a:p>
          <a:p>
            <a:pPr marL="457200" lvl="1" indent="-457200">
              <a:spcBef>
                <a:spcPts val="0"/>
              </a:spcBef>
              <a:buFont typeface="Wingdings" panose="05000000000000000000" pitchFamily="2" charset="2"/>
              <a:buChar char="q"/>
            </a:pPr>
            <a:endParaRPr lang="fr-CA" sz="2800" dirty="0"/>
          </a:p>
          <a:p>
            <a:pPr marL="457200" lvl="1" indent="-457200"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fr-CA" sz="2800" dirty="0"/>
              <a:t>Qu’est-ce que la computation?</a:t>
            </a:r>
          </a:p>
          <a:p>
            <a:pPr marL="457200" lvl="1" indent="-457200">
              <a:spcBef>
                <a:spcPts val="0"/>
              </a:spcBef>
              <a:buFont typeface="Wingdings" panose="05000000000000000000" pitchFamily="2" charset="2"/>
              <a:buChar char="q"/>
            </a:pPr>
            <a:endParaRPr lang="fr-CA" sz="800" dirty="0"/>
          </a:p>
          <a:p>
            <a:pPr marL="857250" lvl="2" indent="-457200">
              <a:spcBef>
                <a:spcPts val="0"/>
              </a:spcBef>
              <a:buFont typeface="Wingdings" panose="05000000000000000000" pitchFamily="2" charset="2"/>
              <a:buChar char="v"/>
            </a:pPr>
            <a:r>
              <a:rPr lang="fr-CA" sz="2400" dirty="0"/>
              <a:t>La </a:t>
            </a:r>
            <a:r>
              <a:rPr lang="fr-CA" sz="2400" b="1" dirty="0">
                <a:solidFill>
                  <a:srgbClr val="00CC00"/>
                </a:solidFill>
              </a:rPr>
              <a:t>manipulation</a:t>
            </a:r>
            <a:r>
              <a:rPr lang="fr-CA" sz="2400" dirty="0"/>
              <a:t> d’un système de symboles </a:t>
            </a:r>
            <a:r>
              <a:rPr lang="fr-CA" sz="2400" b="1" dirty="0">
                <a:solidFill>
                  <a:srgbClr val="00B0F0"/>
                </a:solidFill>
              </a:rPr>
              <a:t>basée </a:t>
            </a:r>
            <a:br>
              <a:rPr lang="fr-CA" sz="2400" b="1" dirty="0">
                <a:solidFill>
                  <a:srgbClr val="00B0F0"/>
                </a:solidFill>
              </a:rPr>
            </a:br>
            <a:r>
              <a:rPr lang="fr-CA" sz="2400" b="1" dirty="0">
                <a:solidFill>
                  <a:srgbClr val="00B0F0"/>
                </a:solidFill>
              </a:rPr>
              <a:t>sur la forme</a:t>
            </a:r>
            <a:r>
              <a:rPr lang="fr-CA" sz="2400" dirty="0">
                <a:solidFill>
                  <a:srgbClr val="00B0F0"/>
                </a:solidFill>
              </a:rPr>
              <a:t> </a:t>
            </a:r>
            <a:r>
              <a:rPr lang="fr-CA" sz="2400" dirty="0"/>
              <a:t>de ces symboles (computation formelle).</a:t>
            </a:r>
          </a:p>
          <a:p>
            <a:pPr marL="857250" lvl="2" indent="-457200">
              <a:spcBef>
                <a:spcPts val="0"/>
              </a:spcBef>
              <a:buFont typeface="Wingdings" panose="05000000000000000000" pitchFamily="2" charset="2"/>
              <a:buChar char="Ø"/>
            </a:pPr>
            <a:endParaRPr lang="fr-CA" sz="800" dirty="0"/>
          </a:p>
          <a:p>
            <a:pPr marL="1314450" lvl="3" indent="-457200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fr-CA" sz="2200" dirty="0"/>
              <a:t>Les </a:t>
            </a:r>
            <a:r>
              <a:rPr lang="fr-CA" sz="2200" b="1" dirty="0">
                <a:solidFill>
                  <a:srgbClr val="00CC00"/>
                </a:solidFill>
              </a:rPr>
              <a:t>manipulations</a:t>
            </a:r>
            <a:r>
              <a:rPr lang="fr-CA" sz="2200" dirty="0"/>
              <a:t> de ces symboles</a:t>
            </a:r>
            <a:br>
              <a:rPr lang="fr-CA" sz="2200" dirty="0"/>
            </a:br>
            <a:r>
              <a:rPr lang="fr-CA" sz="2200" b="1" dirty="0">
                <a:solidFill>
                  <a:srgbClr val="00CC00"/>
                </a:solidFill>
              </a:rPr>
              <a:t>correspondent à des règles</a:t>
            </a:r>
            <a:r>
              <a:rPr lang="fr-CA" sz="2200" i="1" dirty="0"/>
              <a:t>.</a:t>
            </a:r>
            <a:endParaRPr lang="fr-CA" sz="2200" dirty="0"/>
          </a:p>
          <a:p>
            <a:pPr marL="1314450" lvl="3" indent="-457200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fr-CA" sz="2200" dirty="0"/>
              <a:t>La </a:t>
            </a:r>
            <a:r>
              <a:rPr lang="fr-CA" sz="2200" b="1" dirty="0">
                <a:solidFill>
                  <a:srgbClr val="00B0F0"/>
                </a:solidFill>
              </a:rPr>
              <a:t>forme</a:t>
            </a:r>
            <a:r>
              <a:rPr lang="fr-CA" sz="2200" dirty="0"/>
              <a:t> des symboles </a:t>
            </a:r>
            <a:r>
              <a:rPr lang="fr-CA" sz="2200" b="1" dirty="0">
                <a:solidFill>
                  <a:srgbClr val="00B0F0"/>
                </a:solidFill>
              </a:rPr>
              <a:t>est</a:t>
            </a:r>
            <a:r>
              <a:rPr lang="fr-CA" sz="2200" dirty="0"/>
              <a:t> </a:t>
            </a:r>
            <a:r>
              <a:rPr lang="fr-CA" sz="2200" b="1" dirty="0">
                <a:solidFill>
                  <a:srgbClr val="00B0F0"/>
                </a:solidFill>
              </a:rPr>
              <a:t>arbitraire</a:t>
            </a:r>
            <a:r>
              <a:rPr lang="fr-CA" sz="2200" dirty="0"/>
              <a:t> et ne reflète pas </a:t>
            </a:r>
            <a:br>
              <a:rPr lang="fr-CA" sz="2200" dirty="0"/>
            </a:br>
            <a:r>
              <a:rPr lang="fr-CA" sz="2200" dirty="0"/>
              <a:t>la réalité du monde extérieur.</a:t>
            </a:r>
          </a:p>
          <a:p>
            <a:pPr marL="1314450" lvl="3" indent="-457200">
              <a:spcBef>
                <a:spcPts val="0"/>
              </a:spcBef>
              <a:buFont typeface="Wingdings" panose="05000000000000000000" pitchFamily="2" charset="2"/>
              <a:buChar char="Ø"/>
            </a:pPr>
            <a:endParaRPr lang="fr-CA" sz="600" dirty="0"/>
          </a:p>
          <a:p>
            <a:pPr marL="457200" lvl="1" indent="-457200">
              <a:spcBef>
                <a:spcPts val="0"/>
              </a:spcBef>
              <a:buFont typeface="Wingdings" panose="05000000000000000000" pitchFamily="2" charset="2"/>
              <a:buChar char="q"/>
            </a:pPr>
            <a:endParaRPr lang="fr-CA" sz="2400" dirty="0"/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0" y="0"/>
            <a:ext cx="9326880" cy="64008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CA" altLang="fr-FR" sz="2000" b="1">
                <a:latin typeface="Calibri" panose="020F0502020204030204" pitchFamily="34" charset="0"/>
              </a:rPr>
              <a:t>Historique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fr-CA" altLang="fr-FR" sz="1800" b="1" i="1">
                <a:latin typeface="Calibri" panose="020F0502020204030204" pitchFamily="34" charset="0"/>
              </a:rPr>
              <a:t>Cognitivisme</a:t>
            </a: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5280" y="2296477"/>
            <a:ext cx="3810000" cy="3971925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7955280" y="6207442"/>
            <a:ext cx="381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>
                <a:hlinkClick r:id="rId4"/>
              </a:rPr>
              <a:t>http://lowres.jantoo.com/art-world-compute-computing-artist-artwork-binary_code-37830369_low.jpg</a:t>
            </a:r>
            <a:endParaRPr lang="en-CA" sz="1200" dirty="0"/>
          </a:p>
          <a:p>
            <a:r>
              <a:rPr lang="en-CA" sz="1200" dirty="0"/>
              <a:t> (</a:t>
            </a:r>
            <a:r>
              <a:rPr lang="en-CA" sz="1200" dirty="0" err="1"/>
              <a:t>visité</a:t>
            </a:r>
            <a:r>
              <a:rPr lang="en-CA" sz="1200" dirty="0"/>
              <a:t> le 31 </a:t>
            </a:r>
            <a:r>
              <a:rPr lang="en-CA" sz="1200" dirty="0" err="1"/>
              <a:t>août</a:t>
            </a:r>
            <a:r>
              <a:rPr lang="en-CA" sz="1200" dirty="0"/>
              <a:t> 2016)</a:t>
            </a:r>
          </a:p>
        </p:txBody>
      </p:sp>
    </p:spTree>
    <p:extLst>
      <p:ext uri="{BB962C8B-B14F-4D97-AF65-F5344CB8AC3E}">
        <p14:creationId xmlns:p14="http://schemas.microsoft.com/office/powerpoint/2010/main" val="305872146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3"/>
          <p:cNvSpPr txBox="1">
            <a:spLocks noChangeArrowheads="1"/>
          </p:cNvSpPr>
          <p:nvPr/>
        </p:nvSpPr>
        <p:spPr>
          <a:xfrm>
            <a:off x="0" y="875453"/>
            <a:ext cx="12192000" cy="5723467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Wingdings 2" charset="2"/>
              <a:buChar char="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Wingdings 2" charset="2"/>
              <a:buChar char="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Wingdings 2" charset="2"/>
              <a:buChar char="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Wingdings 2" charset="2"/>
              <a:buChar char="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Wingdings 2" charset="2"/>
              <a:buChar char="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SzPct val="101000"/>
              <a:buFont typeface="Courier New" pitchFamily="49" charset="0"/>
              <a:buChar char="o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Courier New" pitchFamily="49" charset="0"/>
              <a:buChar char="o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Courier New" pitchFamily="49" charset="0"/>
              <a:buChar char="o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Courier New" pitchFamily="49" charset="0"/>
              <a:buChar char="o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spcBef>
                <a:spcPts val="0"/>
              </a:spcBef>
              <a:buNone/>
            </a:pPr>
            <a:r>
              <a:rPr lang="fr-CA" sz="3200" u="sng" dirty="0"/>
              <a:t>Théorie propositionnelle de </a:t>
            </a:r>
            <a:r>
              <a:rPr lang="fr-CA" sz="3200" u="sng" dirty="0" err="1"/>
              <a:t>Pylyshyn</a:t>
            </a:r>
            <a:r>
              <a:rPr lang="fr-CA" sz="3200" u="sng" dirty="0"/>
              <a:t> (1973)</a:t>
            </a:r>
          </a:p>
          <a:p>
            <a:pPr marL="0" lvl="1" indent="0">
              <a:spcBef>
                <a:spcPts val="0"/>
              </a:spcBef>
              <a:buNone/>
            </a:pPr>
            <a:endParaRPr lang="fr-CA" sz="1200" u="sng" dirty="0"/>
          </a:p>
          <a:p>
            <a:pPr marL="457200" lvl="1" indent="-457200"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fr-CA" sz="2800" dirty="0"/>
              <a:t>La cognition est </a:t>
            </a:r>
            <a:r>
              <a:rPr lang="fr-CA" sz="2800" b="1" dirty="0">
                <a:solidFill>
                  <a:srgbClr val="00B0F0"/>
                </a:solidFill>
              </a:rPr>
              <a:t>symbolique</a:t>
            </a:r>
            <a:r>
              <a:rPr lang="fr-CA" sz="2800" dirty="0"/>
              <a:t>.</a:t>
            </a:r>
          </a:p>
          <a:p>
            <a:pPr marL="457200" lvl="1" indent="-457200">
              <a:spcBef>
                <a:spcPts val="0"/>
              </a:spcBef>
              <a:buFont typeface="Wingdings" panose="05000000000000000000" pitchFamily="2" charset="2"/>
              <a:buChar char="q"/>
            </a:pPr>
            <a:endParaRPr lang="fr-CA" sz="2800" dirty="0"/>
          </a:p>
          <a:p>
            <a:pPr marL="457200" lvl="1" indent="-457200"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fr-CA" sz="2800" dirty="0"/>
              <a:t>Qu’est-ce que la cognition?</a:t>
            </a:r>
          </a:p>
          <a:p>
            <a:pPr marL="457200" lvl="1" indent="-457200">
              <a:spcBef>
                <a:spcPts val="0"/>
              </a:spcBef>
              <a:buFont typeface="Wingdings" panose="05000000000000000000" pitchFamily="2" charset="2"/>
              <a:buChar char="q"/>
            </a:pPr>
            <a:endParaRPr lang="fr-CA" sz="800" dirty="0"/>
          </a:p>
          <a:p>
            <a:pPr marL="857250" lvl="2" indent="-457200">
              <a:spcBef>
                <a:spcPts val="0"/>
              </a:spcBef>
              <a:buFont typeface="Wingdings" panose="05000000000000000000" pitchFamily="2" charset="2"/>
              <a:buChar char="v"/>
            </a:pPr>
            <a:r>
              <a:rPr lang="fr-CA" sz="2400" dirty="0"/>
              <a:t>La cognition est la computation de </a:t>
            </a:r>
            <a:r>
              <a:rPr lang="fr-CA" sz="2400" b="1" dirty="0">
                <a:solidFill>
                  <a:srgbClr val="00CC00"/>
                </a:solidFill>
              </a:rPr>
              <a:t>propositions</a:t>
            </a:r>
            <a:r>
              <a:rPr lang="fr-CA" sz="2400" dirty="0"/>
              <a:t>.</a:t>
            </a:r>
          </a:p>
          <a:p>
            <a:pPr marL="857250" lvl="2" indent="-457200">
              <a:spcBef>
                <a:spcPts val="0"/>
              </a:spcBef>
              <a:buFont typeface="Wingdings" panose="05000000000000000000" pitchFamily="2" charset="2"/>
              <a:buChar char="Ø"/>
            </a:pPr>
            <a:endParaRPr lang="fr-CA" sz="800" dirty="0"/>
          </a:p>
          <a:p>
            <a:pPr marL="1314450" lvl="3" indent="-457200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fr-CA" sz="2200" dirty="0"/>
              <a:t>Les </a:t>
            </a:r>
            <a:r>
              <a:rPr lang="fr-CA" sz="2200" b="1" dirty="0">
                <a:solidFill>
                  <a:srgbClr val="00CC00"/>
                </a:solidFill>
              </a:rPr>
              <a:t>propositions</a:t>
            </a:r>
            <a:r>
              <a:rPr lang="fr-CA" sz="2200" dirty="0"/>
              <a:t> sont des </a:t>
            </a:r>
            <a:r>
              <a:rPr lang="fr-CA" sz="2200" b="1" dirty="0">
                <a:solidFill>
                  <a:srgbClr val="00CC00"/>
                </a:solidFill>
              </a:rPr>
              <a:t>règles</a:t>
            </a:r>
            <a:r>
              <a:rPr lang="fr-CA" sz="2200" dirty="0"/>
              <a:t> appliquées </a:t>
            </a:r>
            <a:br>
              <a:rPr lang="fr-CA" sz="2200" dirty="0"/>
            </a:br>
            <a:r>
              <a:rPr lang="fr-CA" sz="2200" dirty="0"/>
              <a:t>sur des symboles </a:t>
            </a:r>
            <a:r>
              <a:rPr lang="fr-CA" sz="2200" i="1" dirty="0"/>
              <a:t>formels</a:t>
            </a:r>
            <a:r>
              <a:rPr lang="fr-CA" sz="2200" dirty="0"/>
              <a:t>.</a:t>
            </a:r>
          </a:p>
          <a:p>
            <a:pPr marL="1314450" lvl="3" indent="-457200">
              <a:spcBef>
                <a:spcPts val="0"/>
              </a:spcBef>
              <a:buFont typeface="Wingdings" panose="05000000000000000000" pitchFamily="2" charset="2"/>
              <a:buChar char="Ø"/>
            </a:pPr>
            <a:endParaRPr lang="fr-CA" sz="600" dirty="0"/>
          </a:p>
          <a:p>
            <a:pPr marL="1314450" lvl="3" indent="-457200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fr-CA" sz="2200" dirty="0"/>
              <a:t>La </a:t>
            </a:r>
            <a:r>
              <a:rPr lang="fr-CA" sz="2200" b="1" dirty="0">
                <a:solidFill>
                  <a:srgbClr val="00B0F0"/>
                </a:solidFill>
              </a:rPr>
              <a:t>forme</a:t>
            </a:r>
            <a:r>
              <a:rPr lang="fr-CA" sz="2200" dirty="0"/>
              <a:t> des symboles est </a:t>
            </a:r>
            <a:r>
              <a:rPr lang="fr-CA" sz="2200" b="1" u="sng" dirty="0">
                <a:solidFill>
                  <a:srgbClr val="00B0F0"/>
                </a:solidFill>
              </a:rPr>
              <a:t>arbitraire</a:t>
            </a:r>
            <a:r>
              <a:rPr lang="fr-CA" sz="2200" dirty="0"/>
              <a:t> et </a:t>
            </a:r>
            <a:br>
              <a:rPr lang="fr-CA" sz="2200" dirty="0"/>
            </a:br>
            <a:r>
              <a:rPr lang="fr-CA" sz="2200" u="sng" dirty="0"/>
              <a:t>ne reflète pas</a:t>
            </a:r>
            <a:r>
              <a:rPr lang="fr-CA" sz="2200" dirty="0"/>
              <a:t> la réalité du monde extérieur</a:t>
            </a:r>
            <a:r>
              <a:rPr lang="fr-CA" sz="2200" i="1" dirty="0"/>
              <a:t>.</a:t>
            </a:r>
            <a:endParaRPr lang="fr-CA" sz="2200" dirty="0"/>
          </a:p>
          <a:p>
            <a:pPr marL="457200" lvl="1" indent="-457200">
              <a:spcBef>
                <a:spcPts val="0"/>
              </a:spcBef>
              <a:buFont typeface="Wingdings" panose="05000000000000000000" pitchFamily="2" charset="2"/>
              <a:buChar char="q"/>
            </a:pPr>
            <a:endParaRPr lang="fr-CA" sz="2400" dirty="0"/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0" y="0"/>
            <a:ext cx="9326880" cy="64008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CA" altLang="fr-FR" sz="2000" b="1">
                <a:latin typeface="Calibri" panose="020F0502020204030204" pitchFamily="34" charset="0"/>
              </a:rPr>
              <a:t>Historique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fr-CA" altLang="fr-FR" sz="1800" b="1" i="1">
                <a:latin typeface="Calibri" panose="020F0502020204030204" pitchFamily="34" charset="0"/>
              </a:rPr>
              <a:t>Cognitivisme</a:t>
            </a:r>
          </a:p>
        </p:txBody>
      </p:sp>
      <p:sp>
        <p:nvSpPr>
          <p:cNvPr id="3" name="ZoneTexte 2"/>
          <p:cNvSpPr txBox="1"/>
          <p:nvPr/>
        </p:nvSpPr>
        <p:spPr>
          <a:xfrm>
            <a:off x="7955280" y="5419523"/>
            <a:ext cx="381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>
                <a:hlinkClick r:id="rId3"/>
              </a:rPr>
              <a:t>http://powerpictures.crystalgraphics.com/photo/human_brain_math_symbols_representing_education_cg1p1862884c.jpg</a:t>
            </a:r>
            <a:r>
              <a:rPr lang="en-CA" sz="1200" dirty="0"/>
              <a:t> (</a:t>
            </a:r>
            <a:r>
              <a:rPr lang="en-CA" sz="1200" dirty="0" err="1"/>
              <a:t>visité</a:t>
            </a:r>
            <a:r>
              <a:rPr lang="en-CA" sz="1200" dirty="0"/>
              <a:t> le 31 </a:t>
            </a:r>
            <a:r>
              <a:rPr lang="en-CA" sz="1200" dirty="0" err="1"/>
              <a:t>août</a:t>
            </a:r>
            <a:r>
              <a:rPr lang="en-CA" sz="1200" dirty="0"/>
              <a:t> 2016)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5280" y="1361450"/>
            <a:ext cx="3529897" cy="382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99389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3"/>
          <p:cNvSpPr txBox="1">
            <a:spLocks noChangeArrowheads="1"/>
          </p:cNvSpPr>
          <p:nvPr/>
        </p:nvSpPr>
        <p:spPr>
          <a:xfrm>
            <a:off x="0" y="1134533"/>
            <a:ext cx="12192000" cy="5723467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Wingdings 2" charset="2"/>
              <a:buChar char="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Wingdings 2" charset="2"/>
              <a:buChar char="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Wingdings 2" charset="2"/>
              <a:buChar char="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Wingdings 2" charset="2"/>
              <a:buChar char="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Wingdings 2" charset="2"/>
              <a:buChar char="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SzPct val="101000"/>
              <a:buFont typeface="Courier New" pitchFamily="49" charset="0"/>
              <a:buChar char="o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Courier New" pitchFamily="49" charset="0"/>
              <a:buChar char="o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Courier New" pitchFamily="49" charset="0"/>
              <a:buChar char="o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Courier New" pitchFamily="49" charset="0"/>
              <a:buChar char="o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spcBef>
                <a:spcPts val="0"/>
              </a:spcBef>
              <a:buNone/>
            </a:pPr>
            <a:r>
              <a:rPr lang="fr-CA" sz="3200" u="sng" dirty="0"/>
              <a:t>Thèse du Turing (1936)</a:t>
            </a:r>
          </a:p>
          <a:p>
            <a:pPr marL="0" lvl="1" indent="0">
              <a:spcBef>
                <a:spcPts val="0"/>
              </a:spcBef>
              <a:buNone/>
            </a:pPr>
            <a:endParaRPr lang="fr-CA" sz="1200" u="sng" dirty="0"/>
          </a:p>
          <a:p>
            <a:pPr marL="457200" lvl="1" indent="-457200"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fr-CA" sz="2800" dirty="0"/>
              <a:t>Tout ce qui est computable (calculable), </a:t>
            </a:r>
            <a:br>
              <a:rPr lang="fr-CA" sz="2800" dirty="0"/>
            </a:br>
            <a:r>
              <a:rPr lang="fr-CA" sz="2800" dirty="0"/>
              <a:t>l’est dans une machine de Turing.</a:t>
            </a:r>
          </a:p>
          <a:p>
            <a:pPr marL="457200" lvl="1" indent="-457200">
              <a:spcBef>
                <a:spcPts val="0"/>
              </a:spcBef>
              <a:buFont typeface="Wingdings" panose="05000000000000000000" pitchFamily="2" charset="2"/>
              <a:buChar char="q"/>
            </a:pPr>
            <a:endParaRPr lang="fr-CA" sz="2800" dirty="0"/>
          </a:p>
          <a:p>
            <a:pPr marL="457200" lvl="1" indent="-457200"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fr-CA" sz="2800" dirty="0"/>
              <a:t>La machine de Turing fournit le </a:t>
            </a:r>
            <a:br>
              <a:rPr lang="fr-CA" sz="2800" dirty="0"/>
            </a:br>
            <a:r>
              <a:rPr lang="fr-CA" sz="2800" dirty="0"/>
              <a:t>« langage mécanique » proposé par Church.</a:t>
            </a:r>
          </a:p>
        </p:txBody>
      </p:sp>
      <p:sp>
        <p:nvSpPr>
          <p:cNvPr id="10" name="ZoneTexte 1"/>
          <p:cNvSpPr txBox="1">
            <a:spLocks noChangeArrowheads="1"/>
          </p:cNvSpPr>
          <p:nvPr/>
        </p:nvSpPr>
        <p:spPr bwMode="auto">
          <a:xfrm>
            <a:off x="8498092" y="1235204"/>
            <a:ext cx="216613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fr-FR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ctr"/>
            <a:r>
              <a:rPr lang="en-CA" altLang="fr-FR" b="1" dirty="0"/>
              <a:t>Alan Turing</a:t>
            </a:r>
            <a:endParaRPr lang="fr-CA" altLang="fr-FR" b="1" dirty="0"/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0" y="0"/>
            <a:ext cx="9326880" cy="64008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CA" altLang="fr-FR" sz="2000" b="1">
                <a:latin typeface="Calibri" panose="020F0502020204030204" pitchFamily="34" charset="0"/>
              </a:rPr>
              <a:t>Historique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fr-CA" altLang="fr-FR" sz="1800" b="1" i="1">
                <a:latin typeface="Calibri" panose="020F0502020204030204" pitchFamily="34" charset="0"/>
              </a:rPr>
              <a:t>Cognitivisme</a:t>
            </a:r>
          </a:p>
        </p:txBody>
      </p:sp>
      <p:pic>
        <p:nvPicPr>
          <p:cNvPr id="15" name="Imag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8092" y="1667010"/>
            <a:ext cx="2428988" cy="3929246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8498092" y="5596255"/>
            <a:ext cx="24289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>
                <a:hlinkClick r:id="rId4"/>
              </a:rPr>
              <a:t>http://i.dailymail.co.uk/i/pix/2014/12/11/066267B800000514-0-The_famous_early_computer_inventor_and_war_hero_Alan_Mathison_Tu-m-17_1418322993327.jpg</a:t>
            </a:r>
            <a:endParaRPr lang="en-CA" sz="1200" dirty="0"/>
          </a:p>
          <a:p>
            <a:r>
              <a:rPr lang="en-CA" sz="1200" dirty="0"/>
              <a:t> (</a:t>
            </a:r>
            <a:r>
              <a:rPr lang="en-CA" sz="1200" dirty="0" err="1"/>
              <a:t>visité</a:t>
            </a:r>
            <a:r>
              <a:rPr lang="en-CA" sz="1200" dirty="0"/>
              <a:t> le 31 </a:t>
            </a:r>
            <a:r>
              <a:rPr lang="en-CA" sz="1200" dirty="0" err="1"/>
              <a:t>août</a:t>
            </a:r>
            <a:r>
              <a:rPr lang="en-CA" sz="1200" dirty="0"/>
              <a:t> 2016)</a:t>
            </a:r>
          </a:p>
        </p:txBody>
      </p:sp>
    </p:spTree>
    <p:extLst>
      <p:ext uri="{BB962C8B-B14F-4D97-AF65-F5344CB8AC3E}">
        <p14:creationId xmlns:p14="http://schemas.microsoft.com/office/powerpoint/2010/main" val="189774628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3"/>
          <p:cNvSpPr txBox="1">
            <a:spLocks noChangeArrowheads="1"/>
          </p:cNvSpPr>
          <p:nvPr/>
        </p:nvSpPr>
        <p:spPr>
          <a:xfrm>
            <a:off x="0" y="1134533"/>
            <a:ext cx="12192000" cy="5723467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Wingdings 2" charset="2"/>
              <a:buChar char="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Wingdings 2" charset="2"/>
              <a:buChar char="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Wingdings 2" charset="2"/>
              <a:buChar char="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Wingdings 2" charset="2"/>
              <a:buChar char="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Wingdings 2" charset="2"/>
              <a:buChar char="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SzPct val="101000"/>
              <a:buFont typeface="Courier New" pitchFamily="49" charset="0"/>
              <a:buChar char="o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Courier New" pitchFamily="49" charset="0"/>
              <a:buChar char="o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Courier New" pitchFamily="49" charset="0"/>
              <a:buChar char="o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Courier New" pitchFamily="49" charset="0"/>
              <a:buChar char="o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spcBef>
                <a:spcPts val="0"/>
              </a:spcBef>
              <a:buNone/>
            </a:pPr>
            <a:r>
              <a:rPr lang="fr-CA" sz="3200" u="sng" dirty="0"/>
              <a:t>La machine de Turing</a:t>
            </a:r>
          </a:p>
          <a:p>
            <a:pPr marL="0" lvl="1" indent="0">
              <a:spcBef>
                <a:spcPts val="0"/>
              </a:spcBef>
              <a:buNone/>
            </a:pPr>
            <a:endParaRPr lang="fr-CA" sz="1200" u="sng" dirty="0"/>
          </a:p>
          <a:p>
            <a:pPr marL="457200" lvl="1" indent="-457200"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fr-CA" sz="2800" dirty="0"/>
              <a:t>Un ruban…</a:t>
            </a:r>
          </a:p>
          <a:p>
            <a:pPr marL="857250" lvl="2"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fr-CA" sz="2400" dirty="0"/>
              <a:t>…où chaque case contient un symbole.</a:t>
            </a:r>
          </a:p>
          <a:p>
            <a:pPr marL="457200" lvl="1" indent="-457200"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fr-CA" sz="2800" dirty="0"/>
              <a:t>Une tête…</a:t>
            </a:r>
          </a:p>
          <a:p>
            <a:pPr marL="857250" lvl="2"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fr-CA" sz="2400" dirty="0"/>
              <a:t>…qui peut lire et écrire des symboles </a:t>
            </a:r>
            <a:br>
              <a:rPr lang="fr-CA" sz="2400" dirty="0"/>
            </a:br>
            <a:r>
              <a:rPr lang="fr-CA" sz="2400" dirty="0"/>
              <a:t>et se déplacer vers la gauche et la droite.</a:t>
            </a:r>
          </a:p>
          <a:p>
            <a:pPr marL="457200" lvl="1" indent="-457200"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fr-CA" sz="2800" dirty="0"/>
              <a:t>Une table d’action…</a:t>
            </a:r>
          </a:p>
          <a:p>
            <a:pPr marL="857250" lvl="2"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fr-CA" sz="2400" dirty="0"/>
              <a:t>…qui indique quoi écrire et où aller.</a:t>
            </a:r>
          </a:p>
          <a:p>
            <a:pPr marL="457200" lvl="1" indent="-457200"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fr-CA" sz="2800" dirty="0"/>
              <a:t>Un registre d’état…</a:t>
            </a:r>
          </a:p>
          <a:p>
            <a:pPr marL="857250" lvl="2"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fr-CA" sz="2400" dirty="0"/>
              <a:t>…qui garde en mémoire l’état en cours.</a:t>
            </a:r>
          </a:p>
        </p:txBody>
      </p:sp>
      <p:pic>
        <p:nvPicPr>
          <p:cNvPr id="11" name="Image 8" descr="001-machine-turin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1158" y="1406723"/>
            <a:ext cx="5604792" cy="3662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0" y="0"/>
            <a:ext cx="9326880" cy="64008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CA" altLang="fr-FR" sz="2000" b="1">
                <a:latin typeface="Calibri" panose="020F0502020204030204" pitchFamily="34" charset="0"/>
              </a:rPr>
              <a:t>Historique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fr-CA" altLang="fr-FR" sz="1800" b="1" i="1">
                <a:latin typeface="Calibri" panose="020F0502020204030204" pitchFamily="34" charset="0"/>
              </a:rPr>
              <a:t>Cognitivisme</a:t>
            </a:r>
          </a:p>
        </p:txBody>
      </p:sp>
      <p:sp>
        <p:nvSpPr>
          <p:cNvPr id="5" name="ZoneTexte 2">
            <a:extLst>
              <a:ext uri="{FF2B5EF4-FFF2-40B4-BE49-F238E27FC236}">
                <a16:creationId xmlns:a16="http://schemas.microsoft.com/office/drawing/2014/main" id="{1E183D9E-F508-4038-97EC-B7F568D2D68D}"/>
              </a:ext>
            </a:extLst>
          </p:cNvPr>
          <p:cNvSpPr txBox="1"/>
          <p:nvPr/>
        </p:nvSpPr>
        <p:spPr>
          <a:xfrm>
            <a:off x="6421158" y="5251870"/>
            <a:ext cx="56047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200" dirty="0">
                <a:hlinkClick r:id="rId4"/>
              </a:rPr>
              <a:t>http://complexity16.dsteurer.org/static/images/turing-machine-tom-dunne.jpg</a:t>
            </a:r>
            <a:endParaRPr lang="en-CA" sz="1200" dirty="0"/>
          </a:p>
          <a:p>
            <a:pPr algn="ctr"/>
            <a:r>
              <a:rPr lang="en-CA" sz="1200" dirty="0"/>
              <a:t> (</a:t>
            </a:r>
            <a:r>
              <a:rPr lang="en-CA" sz="1200" dirty="0" err="1"/>
              <a:t>visité</a:t>
            </a:r>
            <a:r>
              <a:rPr lang="en-CA" sz="1200" dirty="0"/>
              <a:t> le 31 </a:t>
            </a:r>
            <a:r>
              <a:rPr lang="en-CA" sz="1200" dirty="0" err="1"/>
              <a:t>août</a:t>
            </a:r>
            <a:r>
              <a:rPr lang="en-CA" sz="1200" dirty="0"/>
              <a:t> 2016)</a:t>
            </a:r>
          </a:p>
        </p:txBody>
      </p:sp>
    </p:spTree>
    <p:extLst>
      <p:ext uri="{BB962C8B-B14F-4D97-AF65-F5344CB8AC3E}">
        <p14:creationId xmlns:p14="http://schemas.microsoft.com/office/powerpoint/2010/main" val="70172256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3"/>
          <p:cNvSpPr txBox="1">
            <a:spLocks noChangeArrowheads="1"/>
          </p:cNvSpPr>
          <p:nvPr/>
        </p:nvSpPr>
        <p:spPr>
          <a:xfrm>
            <a:off x="0" y="1134533"/>
            <a:ext cx="12192000" cy="5723467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Wingdings 2" charset="2"/>
              <a:buChar char="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Wingdings 2" charset="2"/>
              <a:buChar char="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Wingdings 2" charset="2"/>
              <a:buChar char="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Wingdings 2" charset="2"/>
              <a:buChar char="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Wingdings 2" charset="2"/>
              <a:buChar char="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SzPct val="101000"/>
              <a:buFont typeface="Courier New" pitchFamily="49" charset="0"/>
              <a:buChar char="o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Courier New" pitchFamily="49" charset="0"/>
              <a:buChar char="o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Courier New" pitchFamily="49" charset="0"/>
              <a:buChar char="o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Courier New" pitchFamily="49" charset="0"/>
              <a:buChar char="o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spcBef>
                <a:spcPts val="0"/>
              </a:spcBef>
              <a:buNone/>
            </a:pPr>
            <a:r>
              <a:rPr lang="fr-CA" sz="3200" u="sng" dirty="0"/>
              <a:t>La machine de Turing</a:t>
            </a:r>
          </a:p>
          <a:p>
            <a:pPr marL="228600" lvl="1" indent="-228600">
              <a:spcBef>
                <a:spcPts val="0"/>
              </a:spcBef>
              <a:buFont typeface="+mj-lt"/>
              <a:buAutoNum type="arabicPeriod"/>
            </a:pPr>
            <a:endParaRPr lang="fr-CA" sz="1200" u="sng" dirty="0"/>
          </a:p>
          <a:p>
            <a:pPr marL="514350" lvl="1" indent="-514350">
              <a:spcBef>
                <a:spcPts val="0"/>
              </a:spcBef>
              <a:buFont typeface="+mj-lt"/>
              <a:buAutoNum type="arabicPeriod"/>
            </a:pPr>
            <a:r>
              <a:rPr lang="fr-CA" sz="2800" dirty="0"/>
              <a:t>Le symbole est </a:t>
            </a:r>
            <a:r>
              <a:rPr lang="fr-CA" sz="2800" b="1" u="sng" dirty="0"/>
              <a:t>lu</a:t>
            </a:r>
            <a:r>
              <a:rPr lang="fr-CA" sz="2800" dirty="0"/>
              <a:t>.</a:t>
            </a:r>
          </a:p>
          <a:p>
            <a:pPr marL="514350" lvl="1" indent="-514350">
              <a:spcBef>
                <a:spcPts val="0"/>
              </a:spcBef>
              <a:buFont typeface="+mj-lt"/>
              <a:buAutoNum type="arabicPeriod"/>
            </a:pPr>
            <a:r>
              <a:rPr lang="fr-CA" sz="2800" dirty="0"/>
              <a:t>La table d’actions est utilisée </a:t>
            </a:r>
            <a:br>
              <a:rPr lang="fr-CA" sz="2800" dirty="0"/>
            </a:br>
            <a:r>
              <a:rPr lang="fr-CA" sz="2800" dirty="0"/>
              <a:t>afin de savoir quoi </a:t>
            </a:r>
            <a:r>
              <a:rPr lang="fr-CA" sz="2800" b="1" u="sng" dirty="0"/>
              <a:t>écrire</a:t>
            </a:r>
            <a:r>
              <a:rPr lang="fr-CA" sz="2800" dirty="0"/>
              <a:t>.</a:t>
            </a:r>
          </a:p>
          <a:p>
            <a:pPr marL="514350" lvl="1" indent="-514350">
              <a:spcBef>
                <a:spcPts val="0"/>
              </a:spcBef>
              <a:buFont typeface="+mj-lt"/>
              <a:buAutoNum type="arabicPeriod"/>
            </a:pPr>
            <a:r>
              <a:rPr lang="fr-CA" sz="2800" dirty="0"/>
              <a:t>Un nouveau symbole est </a:t>
            </a:r>
            <a:r>
              <a:rPr lang="fr-CA" sz="2800" b="1" u="sng" dirty="0"/>
              <a:t>écrit</a:t>
            </a:r>
            <a:r>
              <a:rPr lang="fr-CA" sz="2800" dirty="0"/>
              <a:t>.</a:t>
            </a:r>
          </a:p>
          <a:p>
            <a:pPr marL="514350" lvl="1" indent="-514350">
              <a:spcBef>
                <a:spcPts val="0"/>
              </a:spcBef>
              <a:buFont typeface="+mj-lt"/>
              <a:buAutoNum type="arabicPeriod"/>
            </a:pPr>
            <a:r>
              <a:rPr lang="fr-CA" sz="2800" dirty="0"/>
              <a:t>La table d’actions est utilisée</a:t>
            </a:r>
            <a:br>
              <a:rPr lang="fr-CA" sz="2800" dirty="0"/>
            </a:br>
            <a:r>
              <a:rPr lang="fr-CA" sz="2800" dirty="0"/>
              <a:t>afin de savoir </a:t>
            </a:r>
            <a:r>
              <a:rPr lang="fr-CA" sz="2800" b="1" u="sng" dirty="0"/>
              <a:t>où aller</a:t>
            </a:r>
            <a:r>
              <a:rPr lang="fr-CA" sz="2800" dirty="0"/>
              <a:t>.</a:t>
            </a:r>
          </a:p>
          <a:p>
            <a:pPr marL="514350" lvl="1" indent="-514350">
              <a:spcBef>
                <a:spcPts val="0"/>
              </a:spcBef>
              <a:buFont typeface="+mj-lt"/>
              <a:buAutoNum type="arabicPeriod"/>
            </a:pPr>
            <a:r>
              <a:rPr lang="fr-CA" sz="2800" dirty="0"/>
              <a:t>La tête est </a:t>
            </a:r>
            <a:r>
              <a:rPr lang="fr-CA" sz="2800" b="1" u="sng" dirty="0"/>
              <a:t>déplacée</a:t>
            </a:r>
            <a:r>
              <a:rPr lang="fr-CA" sz="2800" dirty="0"/>
              <a:t>.</a:t>
            </a:r>
          </a:p>
          <a:p>
            <a:pPr marL="514350" lvl="1" indent="-514350">
              <a:spcBef>
                <a:spcPts val="0"/>
              </a:spcBef>
              <a:buFont typeface="+mj-lt"/>
              <a:buAutoNum type="arabicPeriod"/>
            </a:pPr>
            <a:r>
              <a:rPr lang="fr-CA" sz="2800" dirty="0"/>
              <a:t>Le nouvel état est </a:t>
            </a:r>
            <a:r>
              <a:rPr lang="fr-CA" sz="2800" b="1" u="sng" dirty="0"/>
              <a:t>enregistré</a:t>
            </a:r>
            <a:r>
              <a:rPr lang="fr-CA" sz="2800" dirty="0"/>
              <a:t>.</a:t>
            </a:r>
          </a:p>
          <a:p>
            <a:pPr marL="514350" lvl="1" indent="-514350">
              <a:spcBef>
                <a:spcPts val="0"/>
              </a:spcBef>
              <a:buFont typeface="+mj-lt"/>
              <a:buAutoNum type="arabicPeriod"/>
            </a:pPr>
            <a:r>
              <a:rPr lang="fr-CA" sz="2800" dirty="0"/>
              <a:t>Retour à l’étape 1, à moins que </a:t>
            </a:r>
            <a:br>
              <a:rPr lang="fr-CA" sz="2800" dirty="0"/>
            </a:br>
            <a:r>
              <a:rPr lang="fr-CA" sz="2800" dirty="0"/>
              <a:t>l’action soit d’</a:t>
            </a:r>
            <a:r>
              <a:rPr lang="fr-CA" sz="2800" i="1" dirty="0"/>
              <a:t>arrêter </a:t>
            </a:r>
            <a:r>
              <a:rPr lang="fr-CA" sz="2800" dirty="0"/>
              <a:t>(état final).</a:t>
            </a:r>
            <a:endParaRPr lang="fr-CA" sz="2600" i="1" dirty="0"/>
          </a:p>
        </p:txBody>
      </p:sp>
      <p:pic>
        <p:nvPicPr>
          <p:cNvPr id="11" name="Image 8" descr="001-machine-turin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1158" y="1406723"/>
            <a:ext cx="5604792" cy="3662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0" y="0"/>
            <a:ext cx="9326880" cy="64008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CA" altLang="fr-FR" sz="2000" b="1">
                <a:latin typeface="Calibri" panose="020F0502020204030204" pitchFamily="34" charset="0"/>
              </a:rPr>
              <a:t>Historique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fr-CA" altLang="fr-FR" sz="1800" b="1" i="1">
                <a:latin typeface="Calibri" panose="020F0502020204030204" pitchFamily="34" charset="0"/>
              </a:rPr>
              <a:t>Cognitivisme</a:t>
            </a:r>
          </a:p>
        </p:txBody>
      </p:sp>
      <p:sp>
        <p:nvSpPr>
          <p:cNvPr id="5" name="ZoneTexte 2">
            <a:extLst>
              <a:ext uri="{FF2B5EF4-FFF2-40B4-BE49-F238E27FC236}">
                <a16:creationId xmlns:a16="http://schemas.microsoft.com/office/drawing/2014/main" id="{4662C4E1-0353-4C0E-8876-EBB1358673BC}"/>
              </a:ext>
            </a:extLst>
          </p:cNvPr>
          <p:cNvSpPr txBox="1"/>
          <p:nvPr/>
        </p:nvSpPr>
        <p:spPr>
          <a:xfrm>
            <a:off x="6421158" y="5251870"/>
            <a:ext cx="56047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200" dirty="0">
                <a:hlinkClick r:id="rId4"/>
              </a:rPr>
              <a:t>http://complexity16.dsteurer.org/static/images/turing-machine-tom-dunne.jpg</a:t>
            </a:r>
            <a:endParaRPr lang="en-CA" sz="1200" dirty="0"/>
          </a:p>
          <a:p>
            <a:pPr algn="ctr"/>
            <a:r>
              <a:rPr lang="en-CA" sz="1200" dirty="0"/>
              <a:t> (</a:t>
            </a:r>
            <a:r>
              <a:rPr lang="en-CA" sz="1200" dirty="0" err="1"/>
              <a:t>visité</a:t>
            </a:r>
            <a:r>
              <a:rPr lang="en-CA" sz="1200" dirty="0"/>
              <a:t> le 31 </a:t>
            </a:r>
            <a:r>
              <a:rPr lang="en-CA" sz="1200" dirty="0" err="1"/>
              <a:t>août</a:t>
            </a:r>
            <a:r>
              <a:rPr lang="en-CA" sz="1200" dirty="0"/>
              <a:t> 2016)</a:t>
            </a:r>
          </a:p>
        </p:txBody>
      </p:sp>
    </p:spTree>
    <p:extLst>
      <p:ext uri="{BB962C8B-B14F-4D97-AF65-F5344CB8AC3E}">
        <p14:creationId xmlns:p14="http://schemas.microsoft.com/office/powerpoint/2010/main" val="23334545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2"/>
          <p:cNvSpPr txBox="1">
            <a:spLocks noChangeArrowheads="1"/>
          </p:cNvSpPr>
          <p:nvPr/>
        </p:nvSpPr>
        <p:spPr>
          <a:xfrm>
            <a:off x="0" y="0"/>
            <a:ext cx="9326880" cy="64008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CA" altLang="fr-FR" sz="2000" b="1" dirty="0">
                <a:latin typeface="Calibri" panose="020F0502020204030204" pitchFamily="34" charset="0"/>
              </a:rPr>
              <a:t>Historique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fr-CA" altLang="fr-FR" sz="1800" b="1" i="1" dirty="0">
                <a:latin typeface="Calibri" panose="020F0502020204030204" pitchFamily="34" charset="0"/>
              </a:rPr>
              <a:t>Philosophie de l’esprit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72FAE77-1DDE-4506-865D-3E5C5521B07E}"/>
              </a:ext>
            </a:extLst>
          </p:cNvPr>
          <p:cNvSpPr txBox="1">
            <a:spLocks/>
          </p:cNvSpPr>
          <p:nvPr/>
        </p:nvSpPr>
        <p:spPr>
          <a:xfrm>
            <a:off x="281940" y="903051"/>
            <a:ext cx="7908750" cy="5711758"/>
          </a:xfrm>
          <a:prstGeom prst="rect">
            <a:avLst/>
          </a:prstGeom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3600" b="1" dirty="0">
                <a:ea typeface="ＭＳ Ｐゴシック" panose="020B0600070205080204" pitchFamily="34" charset="-128"/>
              </a:rPr>
              <a:t>Traditions </a:t>
            </a:r>
            <a:r>
              <a:rPr lang="en-US" altLang="en-US" sz="3600" b="1" dirty="0" err="1">
                <a:ea typeface="ＭＳ Ｐゴシック" panose="020B0600070205080204" pitchFamily="34" charset="-128"/>
              </a:rPr>
              <a:t>philosophiques</a:t>
            </a:r>
            <a:r>
              <a:rPr lang="en-US" altLang="en-US" sz="3600" b="1" dirty="0">
                <a:ea typeface="ＭＳ Ｐゴシック" panose="020B0600070205080204" pitchFamily="34" charset="-128"/>
              </a:rPr>
              <a:t> : </a:t>
            </a:r>
            <a:r>
              <a:rPr lang="en-US" altLang="en-US" sz="3600" b="1" dirty="0" err="1">
                <a:ea typeface="ＭＳ Ｐゴシック" panose="020B0600070205080204" pitchFamily="34" charset="-128"/>
              </a:rPr>
              <a:t>Inné</a:t>
            </a:r>
            <a:r>
              <a:rPr lang="en-US" altLang="en-US" sz="3600" b="1" dirty="0">
                <a:ea typeface="ＭＳ Ｐゴシック" panose="020B0600070205080204" pitchFamily="34" charset="-128"/>
              </a:rPr>
              <a:t> vs acquis </a:t>
            </a:r>
          </a:p>
          <a:p>
            <a:endParaRPr lang="en-US" altLang="en-US" sz="3600" b="1" dirty="0">
              <a:ea typeface="ＭＳ Ｐゴシック" panose="020B0600070205080204" pitchFamily="34" charset="-128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n-US" sz="3200" b="1" dirty="0" err="1">
                <a:ea typeface="ＭＳ Ｐゴシック" panose="020B0600070205080204" pitchFamily="34" charset="-128"/>
              </a:rPr>
              <a:t>Empirisme</a:t>
            </a:r>
            <a:r>
              <a:rPr lang="en-US" altLang="en-US" sz="3200" b="1" dirty="0">
                <a:ea typeface="ＭＳ Ｐゴシック" panose="020B0600070205080204" pitchFamily="34" charset="-128"/>
              </a:rPr>
              <a:t> </a:t>
            </a:r>
            <a:r>
              <a:rPr lang="en-US" altLang="en-US" sz="3200" dirty="0">
                <a:ea typeface="ＭＳ Ｐゴシック" panose="020B0600070205080204" pitchFamily="34" charset="-128"/>
              </a:rPr>
              <a:t>: les </a:t>
            </a:r>
            <a:r>
              <a:rPr lang="en-US" altLang="en-US" sz="3200" dirty="0" err="1">
                <a:ea typeface="ＭＳ Ｐゴシック" panose="020B0600070205080204" pitchFamily="34" charset="-128"/>
              </a:rPr>
              <a:t>humains</a:t>
            </a:r>
            <a:r>
              <a:rPr lang="en-US" altLang="en-US" sz="3200" dirty="0">
                <a:ea typeface="ＭＳ Ｐゴシック" panose="020B0600070205080204" pitchFamily="34" charset="-128"/>
              </a:rPr>
              <a:t> </a:t>
            </a:r>
            <a:r>
              <a:rPr lang="en-US" altLang="en-US" sz="3200" dirty="0" err="1">
                <a:ea typeface="ＭＳ Ｐゴシック" panose="020B0600070205080204" pitchFamily="34" charset="-128"/>
              </a:rPr>
              <a:t>sont</a:t>
            </a:r>
            <a:r>
              <a:rPr lang="en-US" altLang="en-US" sz="3200" dirty="0">
                <a:ea typeface="ＭＳ Ｐゴシック" panose="020B0600070205080204" pitchFamily="34" charset="-128"/>
              </a:rPr>
              <a:t> </a:t>
            </a:r>
            <a:r>
              <a:rPr lang="en-US" altLang="en-US" sz="3200" dirty="0" err="1">
                <a:ea typeface="ＭＳ Ｐゴシック" panose="020B0600070205080204" pitchFamily="34" charset="-128"/>
              </a:rPr>
              <a:t>formés</a:t>
            </a:r>
            <a:r>
              <a:rPr lang="en-US" altLang="en-US" sz="3200" dirty="0">
                <a:ea typeface="ＭＳ Ｐゴシック" panose="020B0600070205080204" pitchFamily="34" charset="-128"/>
              </a:rPr>
              <a:t> </a:t>
            </a:r>
            <a:r>
              <a:rPr lang="en-US" altLang="en-US" sz="3200" dirty="0" err="1">
                <a:ea typeface="ＭＳ Ｐゴシック" panose="020B0600070205080204" pitchFamily="34" charset="-128"/>
              </a:rPr>
              <a:t>principalement</a:t>
            </a:r>
            <a:r>
              <a:rPr lang="en-US" altLang="en-US" sz="3200" dirty="0">
                <a:ea typeface="ＭＳ Ｐゴシック" panose="020B0600070205080204" pitchFamily="34" charset="-128"/>
              </a:rPr>
              <a:t> par </a:t>
            </a:r>
            <a:r>
              <a:rPr lang="en-US" altLang="en-US" sz="3200" dirty="0" err="1">
                <a:ea typeface="ＭＳ Ｐゴシック" panose="020B0600070205080204" pitchFamily="34" charset="-128"/>
              </a:rPr>
              <a:t>leur</a:t>
            </a:r>
            <a:r>
              <a:rPr lang="en-US" altLang="en-US" sz="3200" dirty="0">
                <a:ea typeface="ＭＳ Ｐゴシック" panose="020B0600070205080204" pitchFamily="34" charset="-128"/>
              </a:rPr>
              <a:t> </a:t>
            </a:r>
            <a:r>
              <a:rPr lang="en-US" altLang="en-US" sz="3200" dirty="0" err="1">
                <a:ea typeface="ＭＳ Ｐゴシック" panose="020B0600070205080204" pitchFamily="34" charset="-128"/>
              </a:rPr>
              <a:t>expérience</a:t>
            </a:r>
            <a:r>
              <a:rPr lang="en-US" altLang="en-US" sz="3200" dirty="0">
                <a:ea typeface="ＭＳ Ｐゴシック" panose="020B0600070205080204" pitchFamily="34" charset="-128"/>
              </a:rPr>
              <a:t> (</a:t>
            </a:r>
            <a:r>
              <a:rPr lang="en-US" altLang="en-US" sz="3200" dirty="0" err="1">
                <a:ea typeface="ＭＳ Ｐゴシック" panose="020B0600070205080204" pitchFamily="34" charset="-128"/>
              </a:rPr>
              <a:t>environnement</a:t>
            </a:r>
            <a:r>
              <a:rPr lang="en-US" altLang="en-US" sz="3200" dirty="0">
                <a:ea typeface="ＭＳ Ｐゴシック" panose="020B0600070205080204" pitchFamily="34" charset="-128"/>
              </a:rPr>
              <a:t>).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en-US" sz="3200" dirty="0">
              <a:ea typeface="ＭＳ Ｐゴシック" panose="020B0600070205080204" pitchFamily="34" charset="-128"/>
            </a:endParaRPr>
          </a:p>
          <a:p>
            <a:pPr marL="571500" indent="-571500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</a:pPr>
            <a:r>
              <a:rPr lang="en-US" altLang="en-US" sz="3200" dirty="0" err="1">
                <a:latin typeface="+mn-lt"/>
              </a:rPr>
              <a:t>Aristote</a:t>
            </a:r>
            <a:r>
              <a:rPr lang="en-US" altLang="en-US" sz="3200" dirty="0">
                <a:latin typeface="+mn-lt"/>
              </a:rPr>
              <a:t> (384-322 BC):</a:t>
            </a:r>
          </a:p>
          <a:p>
            <a:pPr marL="1371600" lvl="2" indent="-457200">
              <a:spcBef>
                <a:spcPct val="20000"/>
              </a:spcBef>
              <a:buClr>
                <a:schemeClr val="accent1"/>
              </a:buClr>
              <a:buSzPct val="85000"/>
              <a:buFont typeface="Wingdings" panose="05000000000000000000" pitchFamily="2" charset="2"/>
              <a:buChar char="Ø"/>
            </a:pPr>
            <a:r>
              <a:rPr lang="en-US" altLang="en-US" sz="2800" dirty="0"/>
              <a:t>Tabula rasa</a:t>
            </a:r>
          </a:p>
          <a:p>
            <a:pPr marL="1371600" lvl="2" indent="-457200">
              <a:spcBef>
                <a:spcPct val="20000"/>
              </a:spcBef>
              <a:buClr>
                <a:schemeClr val="accent1"/>
              </a:buClr>
              <a:buSzPct val="85000"/>
              <a:buFont typeface="Wingdings" panose="05000000000000000000" pitchFamily="2" charset="2"/>
              <a:buChar char="Ø"/>
            </a:pPr>
            <a:r>
              <a:rPr lang="en-US" altLang="en-US" sz="2800" dirty="0" err="1"/>
              <a:t>Intérêt</a:t>
            </a:r>
            <a:r>
              <a:rPr lang="en-US" altLang="en-US" sz="2800" dirty="0"/>
              <a:t> important pour la </a:t>
            </a:r>
            <a:r>
              <a:rPr lang="en-US" altLang="en-US" sz="2800" dirty="0" err="1"/>
              <a:t>mémoire</a:t>
            </a:r>
            <a:r>
              <a:rPr lang="en-US" altLang="en-US" sz="2800" dirty="0"/>
              <a:t>.</a:t>
            </a:r>
          </a:p>
          <a:p>
            <a:pPr marL="1371600" lvl="2" indent="-457200">
              <a:spcBef>
                <a:spcPct val="20000"/>
              </a:spcBef>
              <a:buClr>
                <a:schemeClr val="accent1"/>
              </a:buClr>
              <a:buSzPct val="85000"/>
              <a:buFont typeface="Wingdings" panose="05000000000000000000" pitchFamily="2" charset="2"/>
              <a:buChar char="Ø"/>
            </a:pPr>
            <a:r>
              <a:rPr lang="en-US" altLang="en-US" sz="2800" dirty="0" err="1">
                <a:ea typeface="ＭＳ Ｐゴシック" panose="020B0600070205080204" pitchFamily="34" charset="-128"/>
              </a:rPr>
              <a:t>Associationniste</a:t>
            </a:r>
            <a:endParaRPr lang="en-US" altLang="en-US" sz="3600" dirty="0">
              <a:ea typeface="ＭＳ Ｐゴシック" panose="020B0600070205080204" pitchFamily="34" charset="-128"/>
            </a:endParaRPr>
          </a:p>
        </p:txBody>
      </p:sp>
      <p:pic>
        <p:nvPicPr>
          <p:cNvPr id="5" name="Picture 2" descr="http://a136.idata.over-blog.com/2/89/06/71/Rennaissance-Italie-sculpture/Raphael-l-Ecole-d-Athenes-Platon-et-Aristote.jpg">
            <a:extLst>
              <a:ext uri="{FF2B5EF4-FFF2-40B4-BE49-F238E27FC236}">
                <a16:creationId xmlns:a16="http://schemas.microsoft.com/office/drawing/2014/main" id="{63674684-8AB2-4840-A988-27B782CD95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132" t="51738" r="26693"/>
          <a:stretch/>
        </p:blipFill>
        <p:spPr bwMode="auto">
          <a:xfrm>
            <a:off x="8629730" y="903051"/>
            <a:ext cx="2518168" cy="567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822247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3"/>
          <p:cNvSpPr txBox="1">
            <a:spLocks noChangeArrowheads="1"/>
          </p:cNvSpPr>
          <p:nvPr/>
        </p:nvSpPr>
        <p:spPr>
          <a:xfrm>
            <a:off x="0" y="1134533"/>
            <a:ext cx="12192000" cy="5723467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Wingdings 2" charset="2"/>
              <a:buChar char="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Wingdings 2" charset="2"/>
              <a:buChar char="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Wingdings 2" charset="2"/>
              <a:buChar char="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Wingdings 2" charset="2"/>
              <a:buChar char="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Wingdings 2" charset="2"/>
              <a:buChar char="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SzPct val="101000"/>
              <a:buFont typeface="Courier New" pitchFamily="49" charset="0"/>
              <a:buChar char="o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Courier New" pitchFamily="49" charset="0"/>
              <a:buChar char="o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Courier New" pitchFamily="49" charset="0"/>
              <a:buChar char="o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Courier New" pitchFamily="49" charset="0"/>
              <a:buChar char="o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-457200"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CA" sz="2800" dirty="0"/>
              <a:t>La machine de Turing a </a:t>
            </a:r>
            <a:r>
              <a:rPr lang="en-CA" sz="2800" dirty="0" err="1"/>
              <a:t>mené</a:t>
            </a:r>
            <a:r>
              <a:rPr lang="en-CA" sz="2800" dirty="0"/>
              <a:t> au </a:t>
            </a:r>
            <a:r>
              <a:rPr lang="en-CA" sz="2800" dirty="0" err="1"/>
              <a:t>développement</a:t>
            </a:r>
            <a:r>
              <a:rPr lang="en-CA" sz="2800" dirty="0"/>
              <a:t> </a:t>
            </a:r>
            <a:r>
              <a:rPr lang="en-CA" sz="2800" b="1" u="sng" dirty="0"/>
              <a:t>du premier </a:t>
            </a:r>
            <a:r>
              <a:rPr lang="en-CA" sz="2800" b="1" u="sng" dirty="0" err="1"/>
              <a:t>ordinateur</a:t>
            </a:r>
            <a:r>
              <a:rPr lang="en-CA" sz="2800" b="1" u="sng" dirty="0"/>
              <a:t> programmable</a:t>
            </a:r>
            <a:r>
              <a:rPr lang="en-CA" sz="2800" dirty="0"/>
              <a:t>.</a:t>
            </a:r>
          </a:p>
          <a:p>
            <a:pPr marL="457200" lvl="1" indent="-457200"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CA" sz="2800" dirty="0"/>
              <a:t>La machine de Turing a </a:t>
            </a:r>
            <a:r>
              <a:rPr lang="en-CA" sz="2800" dirty="0" err="1"/>
              <a:t>ainsi</a:t>
            </a:r>
            <a:r>
              <a:rPr lang="en-CA" sz="2800" dirty="0"/>
              <a:t> </a:t>
            </a:r>
            <a:r>
              <a:rPr lang="en-CA" sz="2800" dirty="0" err="1"/>
              <a:t>fourni</a:t>
            </a:r>
            <a:r>
              <a:rPr lang="en-CA" sz="2800" dirty="0"/>
              <a:t> à la </a:t>
            </a:r>
            <a:r>
              <a:rPr lang="en-CA" sz="2800" dirty="0" err="1"/>
              <a:t>psychologie</a:t>
            </a:r>
            <a:r>
              <a:rPr lang="en-CA" sz="2800" dirty="0"/>
              <a:t> </a:t>
            </a:r>
            <a:r>
              <a:rPr lang="en-CA" sz="2800" dirty="0" err="1"/>
              <a:t>l’outil</a:t>
            </a:r>
            <a:r>
              <a:rPr lang="en-CA" sz="2800" dirty="0"/>
              <a:t> </a:t>
            </a:r>
            <a:r>
              <a:rPr lang="en-CA" sz="2800" dirty="0" err="1"/>
              <a:t>dont</a:t>
            </a:r>
            <a:r>
              <a:rPr lang="en-CA" sz="2800" dirty="0"/>
              <a:t> </a:t>
            </a:r>
            <a:r>
              <a:rPr lang="en-CA" sz="2800" dirty="0" err="1"/>
              <a:t>elle</a:t>
            </a:r>
            <a:r>
              <a:rPr lang="en-CA" sz="2800" dirty="0"/>
              <a:t> </a:t>
            </a:r>
            <a:r>
              <a:rPr lang="en-CA" sz="2800" dirty="0" err="1"/>
              <a:t>avait</a:t>
            </a:r>
            <a:r>
              <a:rPr lang="en-CA" sz="2800" dirty="0"/>
              <a:t> </a:t>
            </a:r>
            <a:r>
              <a:rPr lang="en-CA" sz="2800" dirty="0" err="1"/>
              <a:t>besoin</a:t>
            </a:r>
            <a:r>
              <a:rPr lang="en-CA" sz="2800" dirty="0"/>
              <a:t> pour </a:t>
            </a:r>
            <a:r>
              <a:rPr lang="en-CA" sz="2800" b="1" u="sng" dirty="0"/>
              <a:t>observer</a:t>
            </a:r>
            <a:r>
              <a:rPr lang="en-CA" sz="2800" dirty="0"/>
              <a:t> les </a:t>
            </a:r>
            <a:r>
              <a:rPr lang="en-CA" sz="2800" dirty="0" err="1"/>
              <a:t>processus</a:t>
            </a:r>
            <a:r>
              <a:rPr lang="en-CA" sz="2800" dirty="0"/>
              <a:t> </a:t>
            </a:r>
            <a:r>
              <a:rPr lang="en-CA" sz="2800" dirty="0" err="1"/>
              <a:t>mentaux</a:t>
            </a:r>
            <a:r>
              <a:rPr lang="en-CA" sz="2800" dirty="0"/>
              <a:t>.</a:t>
            </a:r>
          </a:p>
          <a:p>
            <a:pPr marL="857250" lvl="2"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CA" sz="2400" dirty="0" err="1"/>
              <a:t>En</a:t>
            </a:r>
            <a:r>
              <a:rPr lang="en-CA" sz="2400" dirty="0"/>
              <a:t> </a:t>
            </a:r>
            <a:r>
              <a:rPr lang="en-CA" sz="2400" dirty="0" err="1"/>
              <a:t>effet</a:t>
            </a:r>
            <a:r>
              <a:rPr lang="en-CA" sz="2400" dirty="0"/>
              <a:t>, les </a:t>
            </a:r>
            <a:r>
              <a:rPr lang="en-CA" sz="2400" dirty="0" err="1"/>
              <a:t>processus</a:t>
            </a:r>
            <a:r>
              <a:rPr lang="en-CA" sz="2400" dirty="0"/>
              <a:t> </a:t>
            </a:r>
            <a:r>
              <a:rPr lang="en-CA" sz="2400" dirty="0" err="1"/>
              <a:t>liés</a:t>
            </a:r>
            <a:r>
              <a:rPr lang="en-CA" sz="2400" dirty="0"/>
              <a:t> à la </a:t>
            </a:r>
            <a:r>
              <a:rPr lang="en-CA" sz="2400" dirty="0" err="1"/>
              <a:t>pensée</a:t>
            </a:r>
            <a:r>
              <a:rPr lang="en-CA" sz="2400" dirty="0"/>
              <a:t> ne </a:t>
            </a:r>
            <a:r>
              <a:rPr lang="en-CA" sz="2400" dirty="0" err="1"/>
              <a:t>sont</a:t>
            </a:r>
            <a:r>
              <a:rPr lang="en-CA" sz="2400" dirty="0"/>
              <a:t> plus </a:t>
            </a:r>
            <a:r>
              <a:rPr lang="en-CA" sz="2400" dirty="0" err="1"/>
              <a:t>vagues</a:t>
            </a:r>
            <a:r>
              <a:rPr lang="en-CA" sz="2400" dirty="0"/>
              <a:t> </a:t>
            </a:r>
            <a:r>
              <a:rPr lang="en-CA" sz="2400" dirty="0" err="1"/>
              <a:t>ni</a:t>
            </a:r>
            <a:r>
              <a:rPr lang="en-CA" sz="2400" dirty="0"/>
              <a:t> </a:t>
            </a:r>
            <a:r>
              <a:rPr lang="en-CA" sz="2400" dirty="0" err="1"/>
              <a:t>flous</a:t>
            </a:r>
            <a:r>
              <a:rPr lang="en-CA" sz="2400" dirty="0"/>
              <a:t> </a:t>
            </a:r>
            <a:r>
              <a:rPr lang="en-CA" sz="2400" dirty="0" err="1"/>
              <a:t>si</a:t>
            </a:r>
            <a:r>
              <a:rPr lang="en-CA" sz="2400" dirty="0"/>
              <a:t> on </a:t>
            </a:r>
            <a:r>
              <a:rPr lang="en-CA" sz="2400" dirty="0" err="1"/>
              <a:t>peut</a:t>
            </a:r>
            <a:r>
              <a:rPr lang="en-CA" sz="2400" dirty="0"/>
              <a:t> les </a:t>
            </a:r>
            <a:r>
              <a:rPr lang="en-CA" sz="2400" b="1" u="sng" dirty="0"/>
              <a:t>programmer</a:t>
            </a:r>
            <a:r>
              <a:rPr lang="en-CA" sz="2400" dirty="0"/>
              <a:t>, </a:t>
            </a:r>
            <a:r>
              <a:rPr lang="en-CA" sz="2400" dirty="0" err="1"/>
              <a:t>puis</a:t>
            </a:r>
            <a:r>
              <a:rPr lang="en-CA" sz="2400" dirty="0"/>
              <a:t> les </a:t>
            </a:r>
            <a:r>
              <a:rPr lang="en-CA" sz="2400" b="1" u="sng" dirty="0" err="1"/>
              <a:t>simuler</a:t>
            </a:r>
            <a:r>
              <a:rPr lang="en-CA" sz="2400" dirty="0"/>
              <a:t>!</a:t>
            </a:r>
          </a:p>
          <a:p>
            <a:pPr marL="857250" lvl="2"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fr-CA" sz="2400" dirty="0"/>
              <a:t>Il suffirait maintenant de trouver le bon « </a:t>
            </a:r>
            <a:r>
              <a:rPr lang="fr-CA" sz="2400" b="1" u="sng" dirty="0"/>
              <a:t>programme</a:t>
            </a:r>
            <a:r>
              <a:rPr lang="fr-CA" sz="2400" dirty="0"/>
              <a:t> », c’est-à-dire celui qui correspond à la cognition humaine.</a:t>
            </a:r>
          </a:p>
          <a:p>
            <a:pPr marL="857250" lvl="2"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fr-CA" sz="2400" dirty="0"/>
              <a:t>Ouvre la possibilité de comparer le fonctionnement d’intelligences </a:t>
            </a:r>
            <a:r>
              <a:rPr lang="fr-CA" sz="2400" b="1" u="sng" dirty="0"/>
              <a:t>artificielle</a:t>
            </a:r>
            <a:r>
              <a:rPr lang="fr-CA" sz="2400" dirty="0"/>
              <a:t> au fonctionnement de l’intelligence </a:t>
            </a:r>
            <a:r>
              <a:rPr lang="fr-CA" sz="2400" b="1" u="sng" dirty="0"/>
              <a:t>humaine</a:t>
            </a:r>
            <a:r>
              <a:rPr lang="fr-CA" sz="2400" dirty="0"/>
              <a:t>!</a:t>
            </a:r>
          </a:p>
          <a:p>
            <a:pPr marL="857250" lvl="2" indent="-457200">
              <a:spcBef>
                <a:spcPts val="0"/>
              </a:spcBef>
              <a:buFont typeface="Wingdings" panose="05000000000000000000" pitchFamily="2" charset="2"/>
              <a:buChar char="Ø"/>
            </a:pPr>
            <a:endParaRPr lang="fr-CA" sz="2400" dirty="0"/>
          </a:p>
          <a:p>
            <a:pPr marL="457200" lvl="1" indent="-457200">
              <a:spcBef>
                <a:spcPts val="0"/>
              </a:spcBef>
              <a:buFont typeface="Wingdings" panose="05000000000000000000" pitchFamily="2" charset="2"/>
              <a:buChar char="v"/>
            </a:pPr>
            <a:r>
              <a:rPr lang="fr-CA" sz="2800" dirty="0"/>
              <a:t>L’étude des processus de « traitement de l’information » (la cognition) </a:t>
            </a:r>
            <a:br>
              <a:rPr lang="fr-CA" sz="2800" dirty="0"/>
            </a:br>
            <a:r>
              <a:rPr lang="fr-CA" sz="2800" dirty="0"/>
              <a:t>allait débuter!</a:t>
            </a:r>
            <a:endParaRPr lang="en-CA" sz="2800" dirty="0"/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0" y="0"/>
            <a:ext cx="9326880" cy="64008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CA" altLang="fr-FR" sz="2000" b="1">
                <a:latin typeface="Calibri" panose="020F0502020204030204" pitchFamily="34" charset="0"/>
              </a:rPr>
              <a:t>Historique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fr-CA" altLang="fr-FR" sz="1800" b="1" i="1">
                <a:latin typeface="Calibri" panose="020F0502020204030204" pitchFamily="34" charset="0"/>
              </a:rPr>
              <a:t>Cognitivisme</a:t>
            </a:r>
          </a:p>
        </p:txBody>
      </p:sp>
    </p:spTree>
    <p:extLst>
      <p:ext uri="{BB962C8B-B14F-4D97-AF65-F5344CB8AC3E}">
        <p14:creationId xmlns:p14="http://schemas.microsoft.com/office/powerpoint/2010/main" val="391355768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3"/>
          <p:cNvSpPr txBox="1">
            <a:spLocks noChangeArrowheads="1"/>
          </p:cNvSpPr>
          <p:nvPr/>
        </p:nvSpPr>
        <p:spPr>
          <a:xfrm>
            <a:off x="0" y="1134533"/>
            <a:ext cx="12192000" cy="5723467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Wingdings 2" charset="2"/>
              <a:buChar char="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Wingdings 2" charset="2"/>
              <a:buChar char="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Wingdings 2" charset="2"/>
              <a:buChar char="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Wingdings 2" charset="2"/>
              <a:buChar char="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Wingdings 2" charset="2"/>
              <a:buChar char="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SzPct val="101000"/>
              <a:buFont typeface="Courier New" pitchFamily="49" charset="0"/>
              <a:buChar char="o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Courier New" pitchFamily="49" charset="0"/>
              <a:buChar char="o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Courier New" pitchFamily="49" charset="0"/>
              <a:buChar char="o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Courier New" pitchFamily="49" charset="0"/>
              <a:buChar char="o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-457200"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fr-CA" sz="2800" dirty="0"/>
              <a:t>Turing a proposé un test comme contribution à la question de l’intelligence machine, lequel allait plus tard prendre le nom de </a:t>
            </a:r>
            <a:r>
              <a:rPr lang="fr-CA" sz="2800" b="1" i="1" dirty="0"/>
              <a:t>Test de Turing</a:t>
            </a:r>
            <a:r>
              <a:rPr lang="fr-CA" sz="2800" dirty="0"/>
              <a:t>.</a:t>
            </a:r>
          </a:p>
          <a:p>
            <a:pPr marL="457200" lvl="1" indent="-457200">
              <a:spcBef>
                <a:spcPts val="0"/>
              </a:spcBef>
              <a:buFont typeface="Courier New" panose="02070309020205020404" pitchFamily="49" charset="0"/>
              <a:buChar char="o"/>
            </a:pPr>
            <a:endParaRPr lang="en-CA" sz="2800" dirty="0"/>
          </a:p>
          <a:p>
            <a:pPr marL="857250" lvl="2" indent="-457200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CA" sz="2400" dirty="0"/>
              <a:t>Est-</a:t>
            </a:r>
            <a:r>
              <a:rPr lang="en-CA" sz="2400" dirty="0" err="1"/>
              <a:t>ce</a:t>
            </a:r>
            <a:r>
              <a:rPr lang="en-CA" sz="2400" dirty="0"/>
              <a:t> </a:t>
            </a:r>
            <a:r>
              <a:rPr lang="en-CA" sz="2400" dirty="0" err="1"/>
              <a:t>qu’un</a:t>
            </a:r>
            <a:r>
              <a:rPr lang="en-CA" sz="2400" dirty="0"/>
              <a:t> </a:t>
            </a:r>
            <a:r>
              <a:rPr lang="en-CA" sz="2400" dirty="0" err="1"/>
              <a:t>ordinateur</a:t>
            </a:r>
            <a:r>
              <a:rPr lang="en-CA" sz="2400" dirty="0"/>
              <a:t> </a:t>
            </a:r>
            <a:r>
              <a:rPr lang="en-CA" sz="2400" dirty="0" err="1"/>
              <a:t>peut</a:t>
            </a:r>
            <a:r>
              <a:rPr lang="en-CA" sz="2400" dirty="0"/>
              <a:t> se faire </a:t>
            </a:r>
            <a:br>
              <a:rPr lang="en-CA" sz="2400" dirty="0"/>
            </a:br>
            <a:r>
              <a:rPr lang="en-CA" sz="2400" dirty="0"/>
              <a:t>passer pour un </a:t>
            </a:r>
            <a:r>
              <a:rPr lang="en-CA" sz="2400" dirty="0" err="1"/>
              <a:t>être</a:t>
            </a:r>
            <a:r>
              <a:rPr lang="en-CA" sz="2400" dirty="0"/>
              <a:t> </a:t>
            </a:r>
            <a:r>
              <a:rPr lang="en-CA" sz="2400" dirty="0" err="1"/>
              <a:t>humain</a:t>
            </a:r>
            <a:r>
              <a:rPr lang="en-CA" sz="2400" dirty="0"/>
              <a:t>?</a:t>
            </a:r>
          </a:p>
          <a:p>
            <a:pPr marL="857250" lvl="2" indent="-457200">
              <a:spcBef>
                <a:spcPts val="0"/>
              </a:spcBef>
              <a:buFont typeface="Wingdings" panose="05000000000000000000" pitchFamily="2" charset="2"/>
              <a:buChar char="Ø"/>
            </a:pPr>
            <a:endParaRPr lang="en-CA" sz="2400" dirty="0"/>
          </a:p>
          <a:p>
            <a:pPr marL="457200" lvl="1" indent="-457200"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CA" sz="2800" dirty="0" err="1"/>
              <a:t>Définition</a:t>
            </a:r>
            <a:r>
              <a:rPr lang="en-CA" sz="2800" dirty="0"/>
              <a:t> </a:t>
            </a:r>
            <a:r>
              <a:rPr lang="en-CA" sz="2800" dirty="0" err="1"/>
              <a:t>opérationnelle</a:t>
            </a:r>
            <a:r>
              <a:rPr lang="en-CA" sz="2800" dirty="0"/>
              <a:t> de </a:t>
            </a:r>
            <a:r>
              <a:rPr lang="en-CA" sz="2800" dirty="0" err="1"/>
              <a:t>l’intelligence</a:t>
            </a:r>
            <a:r>
              <a:rPr lang="en-CA" sz="2800" dirty="0"/>
              <a:t> machine:</a:t>
            </a:r>
          </a:p>
          <a:p>
            <a:pPr marL="457200" lvl="1" indent="-457200">
              <a:spcBef>
                <a:spcPts val="0"/>
              </a:spcBef>
              <a:buFont typeface="Courier New" panose="02070309020205020404" pitchFamily="49" charset="0"/>
              <a:buChar char="o"/>
            </a:pPr>
            <a:endParaRPr lang="en-CA" sz="2800" dirty="0"/>
          </a:p>
          <a:p>
            <a:pPr marL="857250" lvl="2" indent="-457200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fr-CA" sz="2400" dirty="0"/>
              <a:t>Est-ce qu’un ordinateur est capable </a:t>
            </a:r>
            <a:br>
              <a:rPr lang="fr-CA" sz="2400" dirty="0"/>
            </a:br>
            <a:r>
              <a:rPr lang="fr-CA" sz="2400" dirty="0"/>
              <a:t>de passer le test de Turing?</a:t>
            </a:r>
          </a:p>
          <a:p>
            <a:pPr marL="857250" lvl="2" indent="-457200">
              <a:spcBef>
                <a:spcPts val="0"/>
              </a:spcBef>
              <a:buFont typeface="Wingdings" panose="05000000000000000000" pitchFamily="2" charset="2"/>
              <a:buChar char="Ø"/>
            </a:pPr>
            <a:endParaRPr lang="fr-CA" sz="2400" dirty="0"/>
          </a:p>
          <a:p>
            <a:pPr marL="857250" lvl="2" indent="-457200">
              <a:spcBef>
                <a:spcPts val="0"/>
              </a:spcBef>
              <a:buFont typeface="Wingdings" panose="05000000000000000000" pitchFamily="2" charset="2"/>
              <a:buChar char="Ø"/>
            </a:pPr>
            <a:endParaRPr lang="fr-CA" sz="2400" dirty="0"/>
          </a:p>
          <a:p>
            <a:pPr marL="57150" indent="-457200">
              <a:spcBef>
                <a:spcPts val="0"/>
              </a:spcBef>
              <a:buFont typeface="Wingdings" panose="05000000000000000000" pitchFamily="2" charset="2"/>
              <a:buChar char="Ø"/>
            </a:pPr>
            <a:endParaRPr lang="en-CA" sz="3200" dirty="0"/>
          </a:p>
        </p:txBody>
      </p:sp>
      <p:sp>
        <p:nvSpPr>
          <p:cNvPr id="10" name="Rectangle 2"/>
          <p:cNvSpPr txBox="1">
            <a:spLocks noChangeArrowheads="1"/>
          </p:cNvSpPr>
          <p:nvPr/>
        </p:nvSpPr>
        <p:spPr>
          <a:xfrm>
            <a:off x="0" y="0"/>
            <a:ext cx="9326880" cy="64008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CA" altLang="fr-FR" sz="2000" b="1">
                <a:latin typeface="Calibri" panose="020F0502020204030204" pitchFamily="34" charset="0"/>
              </a:rPr>
              <a:t>Historique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fr-CA" altLang="fr-FR" sz="1800" b="1" i="1">
                <a:latin typeface="Calibri" panose="020F0502020204030204" pitchFamily="34" charset="0"/>
              </a:rPr>
              <a:t>Cognitivisme</a:t>
            </a:r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8742" y="2258164"/>
            <a:ext cx="3111662" cy="3982927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8308742" y="6156960"/>
            <a:ext cx="34870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>
                <a:hlinkClick r:id="rId4"/>
              </a:rPr>
              <a:t>https://upload.wikimedia.org/wikipedia/commons/e/e4/Turing_Test_version_3.png</a:t>
            </a:r>
            <a:endParaRPr lang="en-CA" sz="1200" dirty="0"/>
          </a:p>
          <a:p>
            <a:r>
              <a:rPr lang="en-CA" sz="1200" dirty="0"/>
              <a:t> (</a:t>
            </a:r>
            <a:r>
              <a:rPr lang="en-CA" sz="1200" dirty="0" err="1"/>
              <a:t>visité</a:t>
            </a:r>
            <a:r>
              <a:rPr lang="en-CA" sz="1200" dirty="0"/>
              <a:t> le 31 </a:t>
            </a:r>
            <a:r>
              <a:rPr lang="en-CA" sz="1200" dirty="0" err="1"/>
              <a:t>août</a:t>
            </a:r>
            <a:r>
              <a:rPr lang="en-CA" sz="1200" dirty="0"/>
              <a:t> 2016)</a:t>
            </a:r>
          </a:p>
        </p:txBody>
      </p:sp>
    </p:spTree>
    <p:extLst>
      <p:ext uri="{BB962C8B-B14F-4D97-AF65-F5344CB8AC3E}">
        <p14:creationId xmlns:p14="http://schemas.microsoft.com/office/powerpoint/2010/main" val="380573889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3"/>
          <p:cNvSpPr txBox="1">
            <a:spLocks noChangeArrowheads="1"/>
          </p:cNvSpPr>
          <p:nvPr/>
        </p:nvSpPr>
        <p:spPr>
          <a:xfrm>
            <a:off x="0" y="1134533"/>
            <a:ext cx="12192000" cy="5723467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Wingdings 2" charset="2"/>
              <a:buChar char="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Wingdings 2" charset="2"/>
              <a:buChar char="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Wingdings 2" charset="2"/>
              <a:buChar char="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Wingdings 2" charset="2"/>
              <a:buChar char="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Wingdings 2" charset="2"/>
              <a:buChar char="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SzPct val="101000"/>
              <a:buFont typeface="Courier New" pitchFamily="49" charset="0"/>
              <a:buChar char="o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Courier New" pitchFamily="49" charset="0"/>
              <a:buChar char="o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Courier New" pitchFamily="49" charset="0"/>
              <a:buChar char="o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Courier New" pitchFamily="49" charset="0"/>
              <a:buChar char="o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-457200"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fr-CA" sz="2800" dirty="0"/>
              <a:t>Turing a conçu son test comme…:</a:t>
            </a:r>
            <a:endParaRPr lang="en-CA" sz="2800" dirty="0"/>
          </a:p>
          <a:p>
            <a:pPr marL="857250" lvl="2"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CA" sz="2600" dirty="0"/>
              <a:t>…</a:t>
            </a:r>
            <a:r>
              <a:rPr lang="en-CA" sz="2600" dirty="0" err="1"/>
              <a:t>une</a:t>
            </a:r>
            <a:r>
              <a:rPr lang="en-CA" sz="2600" dirty="0"/>
              <a:t> condition </a:t>
            </a:r>
            <a:r>
              <a:rPr lang="en-CA" sz="2600" b="1" dirty="0" err="1"/>
              <a:t>suffisante</a:t>
            </a:r>
            <a:r>
              <a:rPr lang="en-CA" sz="2600" b="1" dirty="0"/>
              <a:t>.</a:t>
            </a:r>
          </a:p>
          <a:p>
            <a:pPr marL="1314450" lvl="3" indent="-457200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CA" sz="2400" dirty="0"/>
              <a:t>Un </a:t>
            </a:r>
            <a:r>
              <a:rPr lang="en-CA" sz="2400" dirty="0" err="1"/>
              <a:t>ordinateur</a:t>
            </a:r>
            <a:r>
              <a:rPr lang="en-CA" sz="2400" dirty="0"/>
              <a:t> qui </a:t>
            </a:r>
            <a:r>
              <a:rPr lang="en-CA" sz="2400" dirty="0" err="1"/>
              <a:t>passe</a:t>
            </a:r>
            <a:r>
              <a:rPr lang="en-CA" sz="2400" dirty="0"/>
              <a:t> le test sera </a:t>
            </a:r>
            <a:r>
              <a:rPr lang="en-CA" sz="2400" dirty="0" err="1"/>
              <a:t>considéré</a:t>
            </a:r>
            <a:r>
              <a:rPr lang="en-CA" sz="2400" dirty="0"/>
              <a:t> “intelligent”.</a:t>
            </a:r>
          </a:p>
          <a:p>
            <a:pPr marL="1314450" lvl="3" indent="-457200">
              <a:spcBef>
                <a:spcPts val="0"/>
              </a:spcBef>
              <a:buFont typeface="Wingdings" panose="05000000000000000000" pitchFamily="2" charset="2"/>
              <a:buChar char="Ø"/>
            </a:pPr>
            <a:endParaRPr lang="en-CA" sz="2400" dirty="0"/>
          </a:p>
          <a:p>
            <a:pPr marL="857250" lvl="2"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CA" sz="2600" dirty="0"/>
              <a:t>…</a:t>
            </a:r>
            <a:r>
              <a:rPr lang="en-CA" sz="2600" dirty="0" err="1"/>
              <a:t>mais</a:t>
            </a:r>
            <a:r>
              <a:rPr lang="en-CA" sz="2600" dirty="0"/>
              <a:t> pas </a:t>
            </a:r>
            <a:r>
              <a:rPr lang="en-CA" sz="2600" b="1" u="sng" dirty="0" err="1"/>
              <a:t>nécessaire</a:t>
            </a:r>
            <a:r>
              <a:rPr lang="en-CA" sz="2600" dirty="0"/>
              <a:t>.</a:t>
            </a:r>
          </a:p>
          <a:p>
            <a:pPr marL="1314450" lvl="3" indent="-457200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CA" sz="2400" dirty="0"/>
              <a:t>Un </a:t>
            </a:r>
            <a:r>
              <a:rPr lang="en-CA" sz="2400" dirty="0" err="1"/>
              <a:t>ordinateur</a:t>
            </a:r>
            <a:r>
              <a:rPr lang="en-CA" sz="2400" dirty="0"/>
              <a:t> </a:t>
            </a:r>
            <a:r>
              <a:rPr lang="en-CA" sz="2400" dirty="0" err="1"/>
              <a:t>peut</a:t>
            </a:r>
            <a:r>
              <a:rPr lang="en-CA" sz="2400" dirty="0"/>
              <a:t> </a:t>
            </a:r>
            <a:r>
              <a:rPr lang="en-CA" sz="2400" dirty="0" err="1"/>
              <a:t>être</a:t>
            </a:r>
            <a:r>
              <a:rPr lang="en-CA" sz="2400" dirty="0"/>
              <a:t> intelligent sans </a:t>
            </a:r>
            <a:r>
              <a:rPr lang="en-CA" sz="2400" dirty="0" err="1"/>
              <a:t>avoir</a:t>
            </a:r>
            <a:r>
              <a:rPr lang="en-CA" sz="2400" dirty="0"/>
              <a:t> passé le test.</a:t>
            </a:r>
          </a:p>
          <a:p>
            <a:pPr marL="1314450" lvl="3" indent="-457200">
              <a:spcBef>
                <a:spcPts val="0"/>
              </a:spcBef>
              <a:buFont typeface="Wingdings" panose="05000000000000000000" pitchFamily="2" charset="2"/>
              <a:buChar char="Ø"/>
            </a:pPr>
            <a:endParaRPr lang="en-CA" sz="2400" dirty="0"/>
          </a:p>
          <a:p>
            <a:pPr marL="857250" lvl="2" indent="-457200">
              <a:spcBef>
                <a:spcPts val="0"/>
              </a:spcBef>
              <a:buFont typeface="Wingdings" panose="05000000000000000000" pitchFamily="2" charset="2"/>
              <a:buChar char="Ø"/>
            </a:pPr>
            <a:endParaRPr lang="en-CA" sz="2400" dirty="0"/>
          </a:p>
          <a:p>
            <a:pPr marL="457200" lvl="1" indent="-457200"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CA" sz="2800" dirty="0"/>
              <a:t>Justification:</a:t>
            </a:r>
          </a:p>
          <a:p>
            <a:pPr marL="857250" lvl="2"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fr-CA" sz="2600" dirty="0"/>
              <a:t>Un être humain (donc présumément intelligent) analphabète </a:t>
            </a:r>
            <a:br>
              <a:rPr lang="fr-CA" sz="2600" dirty="0"/>
            </a:br>
            <a:r>
              <a:rPr lang="fr-CA" sz="2600" dirty="0"/>
              <a:t>serait incapable de passer le test de Turing.</a:t>
            </a:r>
            <a:endParaRPr lang="fr-CA" sz="2400" dirty="0"/>
          </a:p>
          <a:p>
            <a:pPr marL="857250" lvl="2" indent="-457200">
              <a:spcBef>
                <a:spcPts val="0"/>
              </a:spcBef>
              <a:buFont typeface="Wingdings" panose="05000000000000000000" pitchFamily="2" charset="2"/>
              <a:buChar char="Ø"/>
            </a:pPr>
            <a:endParaRPr lang="fr-CA" sz="2400" dirty="0"/>
          </a:p>
          <a:p>
            <a:pPr marL="857250" lvl="2" indent="-457200">
              <a:spcBef>
                <a:spcPts val="0"/>
              </a:spcBef>
              <a:buFont typeface="Wingdings" panose="05000000000000000000" pitchFamily="2" charset="2"/>
              <a:buChar char="Ø"/>
            </a:pPr>
            <a:endParaRPr lang="fr-CA" sz="2400" dirty="0"/>
          </a:p>
          <a:p>
            <a:pPr marL="857250" lvl="2" indent="-457200">
              <a:spcBef>
                <a:spcPts val="0"/>
              </a:spcBef>
              <a:buFont typeface="Wingdings" panose="05000000000000000000" pitchFamily="2" charset="2"/>
              <a:buChar char="Ø"/>
            </a:pPr>
            <a:endParaRPr lang="fr-CA" sz="2400" dirty="0"/>
          </a:p>
          <a:p>
            <a:pPr marL="57150" indent="-457200">
              <a:spcBef>
                <a:spcPts val="0"/>
              </a:spcBef>
              <a:buFont typeface="Wingdings" panose="05000000000000000000" pitchFamily="2" charset="2"/>
              <a:buChar char="Ø"/>
            </a:pPr>
            <a:endParaRPr lang="en-CA" sz="3200" dirty="0"/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0" y="0"/>
            <a:ext cx="9326880" cy="64008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CA" altLang="fr-FR" sz="2000" b="1">
                <a:latin typeface="Calibri" panose="020F0502020204030204" pitchFamily="34" charset="0"/>
              </a:rPr>
              <a:t>Historique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fr-CA" altLang="fr-FR" sz="1800" b="1" i="1">
                <a:latin typeface="Calibri" panose="020F0502020204030204" pitchFamily="34" charset="0"/>
              </a:rPr>
              <a:t>Cognitivisme</a:t>
            </a:r>
          </a:p>
        </p:txBody>
      </p:sp>
    </p:spTree>
    <p:extLst>
      <p:ext uri="{BB962C8B-B14F-4D97-AF65-F5344CB8AC3E}">
        <p14:creationId xmlns:p14="http://schemas.microsoft.com/office/powerpoint/2010/main" val="271292014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3"/>
          <p:cNvSpPr txBox="1">
            <a:spLocks noChangeArrowheads="1"/>
          </p:cNvSpPr>
          <p:nvPr/>
        </p:nvSpPr>
        <p:spPr>
          <a:xfrm>
            <a:off x="0" y="776724"/>
            <a:ext cx="12192000" cy="5723467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Wingdings 2" charset="2"/>
              <a:buChar char="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Wingdings 2" charset="2"/>
              <a:buChar char="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Wingdings 2" charset="2"/>
              <a:buChar char="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Wingdings 2" charset="2"/>
              <a:buChar char="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Wingdings 2" charset="2"/>
              <a:buChar char="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SzPct val="101000"/>
              <a:buFont typeface="Courier New" pitchFamily="49" charset="0"/>
              <a:buChar char="o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Courier New" pitchFamily="49" charset="0"/>
              <a:buChar char="o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Courier New" pitchFamily="49" charset="0"/>
              <a:buChar char="o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Courier New" pitchFamily="49" charset="0"/>
              <a:buChar char="o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-457200"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fr-CA" sz="2800"/>
              <a:t>Marvin Minsky, chef du laboratoire d’intelligence artificielle du MIT…:</a:t>
            </a:r>
          </a:p>
          <a:p>
            <a:pPr marL="457200" lvl="1" indent="-457200">
              <a:spcBef>
                <a:spcPts val="0"/>
              </a:spcBef>
              <a:buFont typeface="Wingdings" panose="05000000000000000000" pitchFamily="2" charset="2"/>
              <a:buChar char="q"/>
            </a:pPr>
            <a:endParaRPr lang="en-CA" sz="2800"/>
          </a:p>
          <a:p>
            <a:pPr marL="857250" lvl="2" indent="-457200">
              <a:spcBef>
                <a:spcPts val="0"/>
              </a:spcBef>
              <a:buFont typeface="Wingdings" panose="05000000000000000000" pitchFamily="2" charset="2"/>
              <a:buChar char="v"/>
            </a:pPr>
            <a:r>
              <a:rPr lang="en-CA" sz="2600"/>
              <a:t>En 1967:</a:t>
            </a:r>
          </a:p>
          <a:p>
            <a:pPr marL="1314450" lvl="3" indent="-457200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2400"/>
              <a:t>Il affirmait que le problème de la création d’intelligence artificielle (IA) </a:t>
            </a:r>
            <a:br>
              <a:rPr lang="en-US" sz="2400"/>
            </a:br>
            <a:r>
              <a:rPr lang="en-US" sz="2400"/>
              <a:t>serait un problème essentiellement résolu en une generation.</a:t>
            </a:r>
          </a:p>
          <a:p>
            <a:pPr marL="457200" lvl="1" indent="-457200">
              <a:spcBef>
                <a:spcPts val="0"/>
              </a:spcBef>
              <a:buFont typeface="Wingdings" panose="05000000000000000000" pitchFamily="2" charset="2"/>
              <a:buChar char="q"/>
            </a:pPr>
            <a:endParaRPr lang="en-CA" sz="2800"/>
          </a:p>
          <a:p>
            <a:pPr marL="857250" lvl="2" indent="-457200">
              <a:spcBef>
                <a:spcPts val="0"/>
              </a:spcBef>
              <a:buFont typeface="Wingdings" panose="05000000000000000000" pitchFamily="2" charset="2"/>
              <a:buChar char="v"/>
            </a:pPr>
            <a:r>
              <a:rPr lang="en-CA" sz="2600"/>
              <a:t>En 1982:</a:t>
            </a:r>
          </a:p>
          <a:p>
            <a:pPr marL="1314450" lvl="3" indent="-457200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2400"/>
              <a:t>Il affirmait plutôt que </a:t>
            </a:r>
            <a:r>
              <a:rPr lang="en-CA" sz="2400"/>
              <a:t>l’IA est l’un des plus difficiles </a:t>
            </a:r>
            <a:br>
              <a:rPr lang="en-CA" sz="2400"/>
            </a:br>
            <a:r>
              <a:rPr lang="en-CA" sz="2400"/>
              <a:t>défis scientifiques jamais entrepris.</a:t>
            </a:r>
            <a:endParaRPr lang="en-US" sz="2400"/>
          </a:p>
        </p:txBody>
      </p:sp>
      <p:sp>
        <p:nvSpPr>
          <p:cNvPr id="10" name="Rectangle 2"/>
          <p:cNvSpPr txBox="1">
            <a:spLocks noChangeArrowheads="1"/>
          </p:cNvSpPr>
          <p:nvPr/>
        </p:nvSpPr>
        <p:spPr>
          <a:xfrm>
            <a:off x="0" y="0"/>
            <a:ext cx="9326880" cy="64008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CA" altLang="fr-FR" sz="2000" b="1">
                <a:latin typeface="Calibri" panose="020F0502020204030204" pitchFamily="34" charset="0"/>
              </a:rPr>
              <a:t>Historique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fr-CA" altLang="fr-FR" sz="1800" b="1" i="1">
                <a:latin typeface="Calibri" panose="020F0502020204030204" pitchFamily="34" charset="0"/>
              </a:rPr>
              <a:t>Cognitivisme</a:t>
            </a: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5061" y="2950850"/>
            <a:ext cx="2360037" cy="2999378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9515061" y="5950227"/>
            <a:ext cx="23600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>
                <a:hlinkClick r:id="rId4"/>
              </a:rPr>
              <a:t>http://allcompanies.website/wp-content/uploads/2016/01/304f6acbd4b4c2d7978fc7349d36c629.jpg</a:t>
            </a:r>
            <a:endParaRPr lang="en-CA" sz="1200" dirty="0"/>
          </a:p>
          <a:p>
            <a:r>
              <a:rPr lang="en-CA" sz="1200" dirty="0"/>
              <a:t> (</a:t>
            </a:r>
            <a:r>
              <a:rPr lang="en-CA" sz="1200" dirty="0" err="1"/>
              <a:t>visité</a:t>
            </a:r>
            <a:r>
              <a:rPr lang="en-CA" sz="1200" dirty="0"/>
              <a:t> le 31 </a:t>
            </a:r>
            <a:r>
              <a:rPr lang="en-CA" sz="1200" dirty="0" err="1"/>
              <a:t>août</a:t>
            </a:r>
            <a:r>
              <a:rPr lang="en-CA" sz="1200" dirty="0"/>
              <a:t> 2016)</a:t>
            </a:r>
          </a:p>
        </p:txBody>
      </p:sp>
    </p:spTree>
    <p:extLst>
      <p:ext uri="{BB962C8B-B14F-4D97-AF65-F5344CB8AC3E}">
        <p14:creationId xmlns:p14="http://schemas.microsoft.com/office/powerpoint/2010/main" val="210159477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3"/>
          <p:cNvSpPr txBox="1">
            <a:spLocks noChangeArrowheads="1"/>
          </p:cNvSpPr>
          <p:nvPr/>
        </p:nvSpPr>
        <p:spPr>
          <a:xfrm>
            <a:off x="0" y="640081"/>
            <a:ext cx="12192000" cy="621792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Wingdings 2" charset="2"/>
              <a:buChar char="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Wingdings 2" charset="2"/>
              <a:buChar char="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Wingdings 2" charset="2"/>
              <a:buChar char="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Wingdings 2" charset="2"/>
              <a:buChar char="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Wingdings 2" charset="2"/>
              <a:buChar char="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SzPct val="101000"/>
              <a:buFont typeface="Courier New" pitchFamily="49" charset="0"/>
              <a:buChar char="o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Courier New" pitchFamily="49" charset="0"/>
              <a:buChar char="o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Courier New" pitchFamily="49" charset="0"/>
              <a:buChar char="o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Courier New" pitchFamily="49" charset="0"/>
              <a:buChar char="o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spcBef>
                <a:spcPts val="0"/>
              </a:spcBef>
              <a:buNone/>
            </a:pPr>
            <a:r>
              <a:rPr lang="en-CA" sz="3200" u="sng" dirty="0"/>
              <a:t>Prix </a:t>
            </a:r>
            <a:r>
              <a:rPr lang="en-CA" sz="3200" u="sng" dirty="0" err="1"/>
              <a:t>Loebner</a:t>
            </a:r>
            <a:endParaRPr lang="en-CA" sz="3200" u="sng" dirty="0"/>
          </a:p>
          <a:p>
            <a:pPr marL="0" lvl="1" indent="0">
              <a:spcBef>
                <a:spcPts val="0"/>
              </a:spcBef>
              <a:buNone/>
            </a:pPr>
            <a:endParaRPr lang="en-CA" sz="2800" u="sng" dirty="0"/>
          </a:p>
          <a:p>
            <a:pPr>
              <a:buFont typeface="Courier New" panose="02070309020205020404" pitchFamily="49" charset="0"/>
              <a:buChar char="o"/>
            </a:pPr>
            <a:r>
              <a:rPr lang="en-US" sz="2800" dirty="0" err="1"/>
              <a:t>Compétition</a:t>
            </a:r>
            <a:r>
              <a:rPr lang="en-US" sz="2800" dirty="0"/>
              <a:t> </a:t>
            </a:r>
            <a:r>
              <a:rPr lang="en-US" sz="2800" dirty="0" err="1"/>
              <a:t>annuelle</a:t>
            </a:r>
            <a:r>
              <a:rPr lang="en-US" sz="2800" dirty="0"/>
              <a:t> </a:t>
            </a:r>
            <a:r>
              <a:rPr lang="en-US" sz="2800" dirty="0" err="1"/>
              <a:t>depuis</a:t>
            </a:r>
            <a:r>
              <a:rPr lang="en-US" sz="2800" dirty="0"/>
              <a:t> 1991</a:t>
            </a:r>
            <a:br>
              <a:rPr lang="en-US" sz="2800" dirty="0"/>
            </a:br>
            <a:endParaRPr lang="en-US" sz="2800" dirty="0"/>
          </a:p>
          <a:p>
            <a:pPr>
              <a:buFont typeface="Courier New" panose="02070309020205020404" pitchFamily="49" charset="0"/>
              <a:buChar char="o"/>
            </a:pPr>
            <a:r>
              <a:rPr lang="en-US" sz="2800" dirty="0"/>
              <a:t>Hugh </a:t>
            </a:r>
            <a:r>
              <a:rPr lang="en-US" sz="2800" dirty="0" err="1"/>
              <a:t>Loebner</a:t>
            </a:r>
            <a:r>
              <a:rPr lang="en-US" sz="2800" dirty="0"/>
              <a:t> </a:t>
            </a:r>
            <a:r>
              <a:rPr lang="en-US" sz="2800" dirty="0" err="1"/>
              <a:t>donnera</a:t>
            </a:r>
            <a:r>
              <a:rPr lang="en-US" sz="2800" dirty="0"/>
              <a:t> 100 000$ au premier </a:t>
            </a:r>
            <a:r>
              <a:rPr lang="en-US" sz="2800" dirty="0" err="1"/>
              <a:t>ordinateur</a:t>
            </a:r>
            <a:r>
              <a:rPr lang="en-US" sz="2800" dirty="0"/>
              <a:t> (à son designer…) capable de passer un Test de Turing!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CA" sz="2400" dirty="0"/>
              <a:t>http://www.loebner.net/Prizef/loebner-prize.html </a:t>
            </a:r>
            <a:br>
              <a:rPr lang="en-CA" sz="2400" dirty="0"/>
            </a:br>
            <a:endParaRPr lang="en-US" sz="2400" dirty="0"/>
          </a:p>
          <a:p>
            <a:pPr>
              <a:buFont typeface="Courier New" panose="02070309020205020404" pitchFamily="49" charset="0"/>
              <a:buChar char="o"/>
            </a:pPr>
            <a:r>
              <a:rPr lang="en-US" sz="2800" dirty="0" err="1"/>
              <a:t>Exemple</a:t>
            </a:r>
            <a:r>
              <a:rPr lang="en-US" sz="2800" dirty="0"/>
              <a:t> :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400" dirty="0"/>
              <a:t>“</a:t>
            </a:r>
            <a:r>
              <a:rPr lang="en-US" sz="2400" dirty="0" err="1"/>
              <a:t>Mitsuku</a:t>
            </a:r>
            <a:r>
              <a:rPr lang="en-US" sz="2400" dirty="0"/>
              <a:t>” de Stephen </a:t>
            </a:r>
            <a:r>
              <a:rPr lang="en-US" sz="2400" dirty="0" err="1"/>
              <a:t>Worswick</a:t>
            </a:r>
            <a:r>
              <a:rPr lang="en-US" sz="2400" dirty="0"/>
              <a:t> (</a:t>
            </a:r>
            <a:r>
              <a:rPr lang="en-US" sz="2400" dirty="0">
                <a:hlinkClick r:id="rId3"/>
              </a:rPr>
              <a:t>www.mitsuku.com</a:t>
            </a:r>
            <a:r>
              <a:rPr lang="en-US" sz="2400" dirty="0"/>
              <a:t>), </a:t>
            </a:r>
            <a:r>
              <a:rPr lang="en-US" sz="2400" dirty="0" err="1"/>
              <a:t>gagnant</a:t>
            </a:r>
            <a:r>
              <a:rPr lang="en-US" sz="2400" dirty="0"/>
              <a:t> de </a:t>
            </a:r>
            <a:r>
              <a:rPr lang="en-US" sz="2400" dirty="0" err="1"/>
              <a:t>l’édution</a:t>
            </a:r>
            <a:r>
              <a:rPr lang="en-US" sz="2400" dirty="0"/>
              <a:t> 2013.</a:t>
            </a: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0" y="0"/>
            <a:ext cx="9326880" cy="64008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CA" altLang="fr-FR" sz="2000" b="1">
                <a:latin typeface="Calibri" panose="020F0502020204030204" pitchFamily="34" charset="0"/>
              </a:rPr>
              <a:t>Historique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fr-CA" altLang="fr-FR" sz="1800" b="1" i="1">
                <a:latin typeface="Calibri" panose="020F0502020204030204" pitchFamily="34" charset="0"/>
              </a:rPr>
              <a:t>Cognitivisme</a:t>
            </a:r>
          </a:p>
        </p:txBody>
      </p:sp>
    </p:spTree>
    <p:extLst>
      <p:ext uri="{BB962C8B-B14F-4D97-AF65-F5344CB8AC3E}">
        <p14:creationId xmlns:p14="http://schemas.microsoft.com/office/powerpoint/2010/main" val="199207541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3"/>
          <p:cNvSpPr txBox="1">
            <a:spLocks noChangeArrowheads="1"/>
          </p:cNvSpPr>
          <p:nvPr/>
        </p:nvSpPr>
        <p:spPr>
          <a:xfrm>
            <a:off x="0" y="903744"/>
            <a:ext cx="12192000" cy="5723467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Wingdings 2" charset="2"/>
              <a:buChar char="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Wingdings 2" charset="2"/>
              <a:buChar char="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Wingdings 2" charset="2"/>
              <a:buChar char="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Wingdings 2" charset="2"/>
              <a:buChar char="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Wingdings 2" charset="2"/>
              <a:buChar char="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SzPct val="101000"/>
              <a:buFont typeface="Courier New" pitchFamily="49" charset="0"/>
              <a:buChar char="o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Courier New" pitchFamily="49" charset="0"/>
              <a:buChar char="o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Courier New" pitchFamily="49" charset="0"/>
              <a:buChar char="o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Courier New" pitchFamily="49" charset="0"/>
              <a:buChar char="o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spcBef>
                <a:spcPts val="0"/>
              </a:spcBef>
              <a:buNone/>
            </a:pPr>
            <a:r>
              <a:rPr lang="en-CA" sz="3200" u="sng"/>
              <a:t>Cognitivisme (machine de Turing + test de Turing)</a:t>
            </a:r>
          </a:p>
          <a:p>
            <a:pPr marL="0" lvl="1" indent="0">
              <a:spcBef>
                <a:spcPts val="0"/>
              </a:spcBef>
              <a:buNone/>
            </a:pPr>
            <a:endParaRPr lang="en-CA" sz="2800" u="sng"/>
          </a:p>
          <a:p>
            <a:pPr>
              <a:buFont typeface="Courier New" panose="02070309020205020404" pitchFamily="49" charset="0"/>
              <a:buChar char="o"/>
            </a:pPr>
            <a:endParaRPr lang="en-US" sz="2400" dirty="0"/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0" y="0"/>
            <a:ext cx="9326880" cy="64008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CA" altLang="fr-FR" sz="2000" b="1">
                <a:latin typeface="Calibri" panose="020F0502020204030204" pitchFamily="34" charset="0"/>
              </a:rPr>
              <a:t>Historique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fr-CA" altLang="fr-FR" sz="1800" b="1" i="1">
                <a:latin typeface="Calibri" panose="020F0502020204030204" pitchFamily="34" charset="0"/>
              </a:rPr>
              <a:t>Cognitivisme</a:t>
            </a:r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163830" y="3842231"/>
            <a:ext cx="15875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Poornut" pitchFamily="2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Poornut" pitchFamily="2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Poornut" pitchFamily="2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Poornut" pitchFamily="2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Poornut" pitchFamily="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oornut" pitchFamily="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oornut" pitchFamily="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oornut" pitchFamily="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oornut" pitchFamily="2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fr-CA" altLang="fr-FR">
                <a:latin typeface="Lucida Sans" pitchFamily="34" charset="0"/>
              </a:rPr>
              <a:t>Stimulus</a:t>
            </a:r>
          </a:p>
        </p:txBody>
      </p:sp>
      <p:sp>
        <p:nvSpPr>
          <p:cNvPr id="6" name="Line 5"/>
          <p:cNvSpPr>
            <a:spLocks noChangeShapeType="1"/>
          </p:cNvSpPr>
          <p:nvPr/>
        </p:nvSpPr>
        <p:spPr bwMode="auto">
          <a:xfrm>
            <a:off x="1911052" y="4114800"/>
            <a:ext cx="1751154" cy="141732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CA"/>
          </a:p>
        </p:txBody>
      </p:sp>
      <p:sp>
        <p:nvSpPr>
          <p:cNvPr id="7" name="Line 6"/>
          <p:cNvSpPr>
            <a:spLocks noChangeShapeType="1"/>
          </p:cNvSpPr>
          <p:nvPr/>
        </p:nvSpPr>
        <p:spPr bwMode="auto">
          <a:xfrm>
            <a:off x="6299341" y="5425371"/>
            <a:ext cx="1064119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CA"/>
          </a:p>
        </p:txBody>
      </p:sp>
      <p:sp>
        <p:nvSpPr>
          <p:cNvPr id="9" name="Text Box 7"/>
          <p:cNvSpPr txBox="1">
            <a:spLocks noChangeArrowheads="1"/>
          </p:cNvSpPr>
          <p:nvPr/>
        </p:nvSpPr>
        <p:spPr bwMode="auto">
          <a:xfrm>
            <a:off x="7519669" y="5196771"/>
            <a:ext cx="1778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Poornut" pitchFamily="2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Poornut" pitchFamily="2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Poornut" pitchFamily="2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Poornut" pitchFamily="2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Poornut" pitchFamily="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oornut" pitchFamily="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oornut" pitchFamily="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oornut" pitchFamily="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oornut" pitchFamily="2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fr-CA" altLang="fr-FR" dirty="0">
                <a:latin typeface="Lucida Sans" pitchFamily="34" charset="0"/>
              </a:rPr>
              <a:t>Réponse</a:t>
            </a: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8718" y="1735068"/>
            <a:ext cx="2247900" cy="2247900"/>
          </a:xfrm>
          <a:prstGeom prst="rect">
            <a:avLst/>
          </a:prstGeom>
        </p:spPr>
      </p:pic>
      <p:sp>
        <p:nvSpPr>
          <p:cNvPr id="10" name="Line 5"/>
          <p:cNvSpPr>
            <a:spLocks noChangeShapeType="1"/>
          </p:cNvSpPr>
          <p:nvPr/>
        </p:nvSpPr>
        <p:spPr bwMode="auto">
          <a:xfrm flipV="1">
            <a:off x="1911052" y="2697480"/>
            <a:ext cx="1751154" cy="141732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CA"/>
          </a:p>
        </p:txBody>
      </p:sp>
      <p:sp>
        <p:nvSpPr>
          <p:cNvPr id="13" name="Line 6"/>
          <p:cNvSpPr>
            <a:spLocks noChangeShapeType="1"/>
          </p:cNvSpPr>
          <p:nvPr/>
        </p:nvSpPr>
        <p:spPr bwMode="auto">
          <a:xfrm>
            <a:off x="6299341" y="2737838"/>
            <a:ext cx="1064119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CA"/>
          </a:p>
        </p:txBody>
      </p:sp>
      <p:sp>
        <p:nvSpPr>
          <p:cNvPr id="14" name="Text Box 7"/>
          <p:cNvSpPr txBox="1">
            <a:spLocks noChangeArrowheads="1"/>
          </p:cNvSpPr>
          <p:nvPr/>
        </p:nvSpPr>
        <p:spPr bwMode="auto">
          <a:xfrm>
            <a:off x="7519669" y="2509238"/>
            <a:ext cx="1778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Poornut" pitchFamily="2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Poornut" pitchFamily="2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Poornut" pitchFamily="2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Poornut" pitchFamily="2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Poornut" pitchFamily="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oornut" pitchFamily="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oornut" pitchFamily="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oornut" pitchFamily="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oornut" pitchFamily="2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fr-CA" altLang="fr-FR" dirty="0">
                <a:latin typeface="Lucida Sans" pitchFamily="34" charset="0"/>
              </a:rPr>
              <a:t>Réponse</a:t>
            </a:r>
          </a:p>
        </p:txBody>
      </p:sp>
      <p:sp>
        <p:nvSpPr>
          <p:cNvPr id="16" name="Line 5"/>
          <p:cNvSpPr>
            <a:spLocks noChangeShapeType="1"/>
          </p:cNvSpPr>
          <p:nvPr/>
        </p:nvSpPr>
        <p:spPr bwMode="auto">
          <a:xfrm flipV="1">
            <a:off x="9128708" y="4114799"/>
            <a:ext cx="1112178" cy="131057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CA"/>
          </a:p>
        </p:txBody>
      </p:sp>
      <p:sp>
        <p:nvSpPr>
          <p:cNvPr id="19" name="Line 5"/>
          <p:cNvSpPr>
            <a:spLocks noChangeShapeType="1"/>
          </p:cNvSpPr>
          <p:nvPr/>
        </p:nvSpPr>
        <p:spPr bwMode="auto">
          <a:xfrm>
            <a:off x="9096511" y="2737838"/>
            <a:ext cx="1144375" cy="1104394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CA"/>
          </a:p>
        </p:txBody>
      </p:sp>
      <p:sp>
        <p:nvSpPr>
          <p:cNvPr id="20" name="Text Box 4"/>
          <p:cNvSpPr txBox="1">
            <a:spLocks noChangeArrowheads="1"/>
          </p:cNvSpPr>
          <p:nvPr/>
        </p:nvSpPr>
        <p:spPr bwMode="auto">
          <a:xfrm>
            <a:off x="10413227" y="3324403"/>
            <a:ext cx="158750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Poornut" pitchFamily="2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Poornut" pitchFamily="2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Poornut" pitchFamily="2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Poornut" pitchFamily="2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Poornut" pitchFamily="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oornut" pitchFamily="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oornut" pitchFamily="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oornut" pitchFamily="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oornut" pitchFamily="2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fr-CA" altLang="fr-FR" sz="7200" b="1">
                <a:latin typeface="Lucida Sans" pitchFamily="34" charset="0"/>
              </a:rPr>
              <a:t>= ?</a:t>
            </a:r>
          </a:p>
        </p:txBody>
      </p:sp>
      <p:pic>
        <p:nvPicPr>
          <p:cNvPr id="17" name="Image 4">
            <a:extLst>
              <a:ext uri="{FF2B5EF4-FFF2-40B4-BE49-F238E27FC236}">
                <a16:creationId xmlns:a16="http://schemas.microsoft.com/office/drawing/2014/main" id="{3500A4A8-6C96-4426-A003-AB6D3A52CFF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4894" y="4524732"/>
            <a:ext cx="2337738" cy="2102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44876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3"/>
          <p:cNvSpPr txBox="1">
            <a:spLocks noChangeArrowheads="1"/>
          </p:cNvSpPr>
          <p:nvPr/>
        </p:nvSpPr>
        <p:spPr>
          <a:xfrm>
            <a:off x="0" y="903744"/>
            <a:ext cx="12192000" cy="5723467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Wingdings 2" charset="2"/>
              <a:buChar char="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Wingdings 2" charset="2"/>
              <a:buChar char="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Wingdings 2" charset="2"/>
              <a:buChar char="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Wingdings 2" charset="2"/>
              <a:buChar char="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Wingdings 2" charset="2"/>
              <a:buChar char="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SzPct val="101000"/>
              <a:buFont typeface="Courier New" pitchFamily="49" charset="0"/>
              <a:buChar char="o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Courier New" pitchFamily="49" charset="0"/>
              <a:buChar char="o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Courier New" pitchFamily="49" charset="0"/>
              <a:buChar char="o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Courier New" pitchFamily="49" charset="0"/>
              <a:buChar char="o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spcBef>
                <a:spcPts val="0"/>
              </a:spcBef>
              <a:buNone/>
            </a:pPr>
            <a:r>
              <a:rPr lang="en-CA" sz="3200" u="sng" dirty="0" err="1"/>
              <a:t>Psychologie</a:t>
            </a:r>
            <a:r>
              <a:rPr lang="en-CA" sz="3200" u="sng" dirty="0"/>
              <a:t> cognitive</a:t>
            </a:r>
            <a:r>
              <a:rPr lang="en-CA" sz="3200" dirty="0"/>
              <a:t> (Herbert Simon)</a:t>
            </a:r>
            <a:endParaRPr lang="en-CA" sz="3200" u="sng" dirty="0"/>
          </a:p>
          <a:p>
            <a:pPr marL="0" lvl="1" indent="0">
              <a:spcBef>
                <a:spcPts val="0"/>
              </a:spcBef>
              <a:buNone/>
            </a:pPr>
            <a:endParaRPr lang="en-CA" sz="2800" u="sng" dirty="0"/>
          </a:p>
          <a:p>
            <a:pPr>
              <a:buFont typeface="Courier New" panose="02070309020205020404" pitchFamily="49" charset="0"/>
              <a:buChar char="o"/>
            </a:pPr>
            <a:endParaRPr lang="en-US" sz="2400" dirty="0"/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0" y="0"/>
            <a:ext cx="9326880" cy="64008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CA" altLang="fr-FR" sz="2000" b="1">
                <a:latin typeface="Calibri" panose="020F0502020204030204" pitchFamily="34" charset="0"/>
              </a:rPr>
              <a:t>Historique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fr-CA" altLang="fr-FR" sz="1800" b="1" i="1">
                <a:latin typeface="Calibri" panose="020F0502020204030204" pitchFamily="34" charset="0"/>
              </a:rPr>
              <a:t>Cognitivisme</a:t>
            </a:r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163830" y="3842231"/>
            <a:ext cx="15875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Poornut" pitchFamily="2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Poornut" pitchFamily="2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Poornut" pitchFamily="2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Poornut" pitchFamily="2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Poornut" pitchFamily="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oornut" pitchFamily="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oornut" pitchFamily="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oornut" pitchFamily="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oornut" pitchFamily="2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fr-CA" altLang="fr-FR">
                <a:latin typeface="Lucida Sans" pitchFamily="34" charset="0"/>
              </a:rPr>
              <a:t>Stimulus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4894" y="4524732"/>
            <a:ext cx="2337738" cy="2102596"/>
          </a:xfrm>
          <a:prstGeom prst="rect">
            <a:avLst/>
          </a:prstGeom>
        </p:spPr>
      </p:pic>
      <p:sp>
        <p:nvSpPr>
          <p:cNvPr id="6" name="Line 5"/>
          <p:cNvSpPr>
            <a:spLocks noChangeShapeType="1"/>
          </p:cNvSpPr>
          <p:nvPr/>
        </p:nvSpPr>
        <p:spPr bwMode="auto">
          <a:xfrm>
            <a:off x="1911052" y="4114800"/>
            <a:ext cx="1751154" cy="141732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CA"/>
          </a:p>
        </p:txBody>
      </p:sp>
      <p:sp>
        <p:nvSpPr>
          <p:cNvPr id="7" name="Line 6"/>
          <p:cNvSpPr>
            <a:spLocks noChangeShapeType="1"/>
          </p:cNvSpPr>
          <p:nvPr/>
        </p:nvSpPr>
        <p:spPr bwMode="auto">
          <a:xfrm>
            <a:off x="6299341" y="5425371"/>
            <a:ext cx="1064119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CA"/>
          </a:p>
        </p:txBody>
      </p:sp>
      <p:sp>
        <p:nvSpPr>
          <p:cNvPr id="9" name="Text Box 7"/>
          <p:cNvSpPr txBox="1">
            <a:spLocks noChangeArrowheads="1"/>
          </p:cNvSpPr>
          <p:nvPr/>
        </p:nvSpPr>
        <p:spPr bwMode="auto">
          <a:xfrm>
            <a:off x="7519669" y="5196771"/>
            <a:ext cx="1778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Poornut" pitchFamily="2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Poornut" pitchFamily="2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Poornut" pitchFamily="2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Poornut" pitchFamily="2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Poornut" pitchFamily="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oornut" pitchFamily="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oornut" pitchFamily="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oornut" pitchFamily="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oornut" pitchFamily="2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fr-CA" altLang="fr-FR" dirty="0">
                <a:latin typeface="Lucida Sans" pitchFamily="34" charset="0"/>
              </a:rPr>
              <a:t>Réponse</a:t>
            </a: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8718" y="1735068"/>
            <a:ext cx="2247900" cy="2247900"/>
          </a:xfrm>
          <a:prstGeom prst="rect">
            <a:avLst/>
          </a:prstGeom>
        </p:spPr>
      </p:pic>
      <p:sp>
        <p:nvSpPr>
          <p:cNvPr id="10" name="Line 5"/>
          <p:cNvSpPr>
            <a:spLocks noChangeShapeType="1"/>
          </p:cNvSpPr>
          <p:nvPr/>
        </p:nvSpPr>
        <p:spPr bwMode="auto">
          <a:xfrm flipV="1">
            <a:off x="1911052" y="2697480"/>
            <a:ext cx="1751154" cy="141732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CA"/>
          </a:p>
        </p:txBody>
      </p:sp>
      <p:sp>
        <p:nvSpPr>
          <p:cNvPr id="13" name="Line 6"/>
          <p:cNvSpPr>
            <a:spLocks noChangeShapeType="1"/>
          </p:cNvSpPr>
          <p:nvPr/>
        </p:nvSpPr>
        <p:spPr bwMode="auto">
          <a:xfrm>
            <a:off x="6299341" y="2737838"/>
            <a:ext cx="1064119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CA"/>
          </a:p>
        </p:txBody>
      </p:sp>
      <p:sp>
        <p:nvSpPr>
          <p:cNvPr id="14" name="Text Box 7"/>
          <p:cNvSpPr txBox="1">
            <a:spLocks noChangeArrowheads="1"/>
          </p:cNvSpPr>
          <p:nvPr/>
        </p:nvSpPr>
        <p:spPr bwMode="auto">
          <a:xfrm>
            <a:off x="7519669" y="2509238"/>
            <a:ext cx="1778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Poornut" pitchFamily="2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Poornut" pitchFamily="2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Poornut" pitchFamily="2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Poornut" pitchFamily="2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Poornut" pitchFamily="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oornut" pitchFamily="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oornut" pitchFamily="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oornut" pitchFamily="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oornut" pitchFamily="2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fr-CA" altLang="fr-FR" dirty="0">
                <a:latin typeface="Lucida Sans" pitchFamily="34" charset="0"/>
              </a:rPr>
              <a:t>Réponse</a:t>
            </a:r>
          </a:p>
        </p:txBody>
      </p:sp>
      <p:sp>
        <p:nvSpPr>
          <p:cNvPr id="16" name="Line 5"/>
          <p:cNvSpPr>
            <a:spLocks noChangeShapeType="1"/>
          </p:cNvSpPr>
          <p:nvPr/>
        </p:nvSpPr>
        <p:spPr bwMode="auto">
          <a:xfrm flipV="1">
            <a:off x="9128708" y="4114799"/>
            <a:ext cx="1112178" cy="131057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CA"/>
          </a:p>
        </p:txBody>
      </p:sp>
      <p:sp>
        <p:nvSpPr>
          <p:cNvPr id="19" name="Line 5"/>
          <p:cNvSpPr>
            <a:spLocks noChangeShapeType="1"/>
          </p:cNvSpPr>
          <p:nvPr/>
        </p:nvSpPr>
        <p:spPr bwMode="auto">
          <a:xfrm>
            <a:off x="9096511" y="2737838"/>
            <a:ext cx="1144375" cy="1104394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CA"/>
          </a:p>
        </p:txBody>
      </p:sp>
      <p:sp>
        <p:nvSpPr>
          <p:cNvPr id="20" name="Text Box 4"/>
          <p:cNvSpPr txBox="1">
            <a:spLocks noChangeArrowheads="1"/>
          </p:cNvSpPr>
          <p:nvPr/>
        </p:nvSpPr>
        <p:spPr bwMode="auto">
          <a:xfrm>
            <a:off x="10413227" y="3324403"/>
            <a:ext cx="158750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Poornut" pitchFamily="2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Poornut" pitchFamily="2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Poornut" pitchFamily="2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Poornut" pitchFamily="2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Poornut" pitchFamily="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oornut" pitchFamily="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oornut" pitchFamily="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oornut" pitchFamily="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oornut" pitchFamily="2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fr-CA" altLang="fr-FR" sz="7200" b="1">
                <a:latin typeface="Lucida Sans" pitchFamily="34" charset="0"/>
              </a:rPr>
              <a:t>= ?</a:t>
            </a:r>
          </a:p>
        </p:txBody>
      </p:sp>
    </p:spTree>
    <p:extLst>
      <p:ext uri="{BB962C8B-B14F-4D97-AF65-F5344CB8AC3E}">
        <p14:creationId xmlns:p14="http://schemas.microsoft.com/office/powerpoint/2010/main" val="267725041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3"/>
          <p:cNvSpPr txBox="1">
            <a:spLocks noChangeArrowheads="1"/>
          </p:cNvSpPr>
          <p:nvPr/>
        </p:nvSpPr>
        <p:spPr>
          <a:xfrm>
            <a:off x="0" y="903744"/>
            <a:ext cx="12192000" cy="5723467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Wingdings 2" charset="2"/>
              <a:buChar char="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Wingdings 2" charset="2"/>
              <a:buChar char="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Wingdings 2" charset="2"/>
              <a:buChar char="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Wingdings 2" charset="2"/>
              <a:buChar char="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Wingdings 2" charset="2"/>
              <a:buChar char="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SzPct val="101000"/>
              <a:buFont typeface="Courier New" pitchFamily="49" charset="0"/>
              <a:buChar char="o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Courier New" pitchFamily="49" charset="0"/>
              <a:buChar char="o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Courier New" pitchFamily="49" charset="0"/>
              <a:buChar char="o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Courier New" pitchFamily="49" charset="0"/>
              <a:buChar char="o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spcBef>
                <a:spcPts val="0"/>
              </a:spcBef>
              <a:buNone/>
            </a:pPr>
            <a:r>
              <a:rPr lang="en-CA" sz="3200" u="sng" dirty="0"/>
              <a:t>Herbert Simon</a:t>
            </a:r>
            <a:r>
              <a:rPr lang="en-CA" sz="3200" dirty="0"/>
              <a:t> (1916-2001)</a:t>
            </a:r>
          </a:p>
          <a:p>
            <a:pPr marL="457200" lvl="1" indent="-457200">
              <a:spcBef>
                <a:spcPts val="0"/>
              </a:spcBef>
              <a:buFont typeface="Wingdings" panose="05000000000000000000" pitchFamily="2" charset="2"/>
              <a:buChar char="q"/>
            </a:pPr>
            <a:endParaRPr lang="fr-CA" sz="2800" dirty="0"/>
          </a:p>
          <a:p>
            <a:pPr marL="457200" lvl="1" indent="-457200"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fr-CA" sz="2800" dirty="0"/>
              <a:t>Prix Nobel en économie (1978)</a:t>
            </a:r>
          </a:p>
          <a:p>
            <a:pPr marL="457200" lvl="1" indent="-457200">
              <a:spcBef>
                <a:spcPts val="0"/>
              </a:spcBef>
              <a:buFont typeface="Wingdings" panose="05000000000000000000" pitchFamily="2" charset="2"/>
              <a:buChar char="q"/>
            </a:pPr>
            <a:endParaRPr lang="fr-CA" sz="2800" dirty="0"/>
          </a:p>
          <a:p>
            <a:pPr marL="457200" lvl="1" indent="-457200"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fr-CA" sz="2800" dirty="0"/>
              <a:t>L’un des pionniers de l’intelligence artificielle.</a:t>
            </a:r>
          </a:p>
          <a:p>
            <a:pPr marL="857250" lvl="2" indent="-457200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fr-CA" sz="2600" dirty="0"/>
              <a:t>Étudie le comportement humain à travers des modèles de </a:t>
            </a:r>
            <a:br>
              <a:rPr lang="fr-CA" sz="2600" dirty="0"/>
            </a:br>
            <a:r>
              <a:rPr lang="fr-CA" sz="2600" dirty="0"/>
              <a:t>manipulation de symboles.</a:t>
            </a:r>
          </a:p>
          <a:p>
            <a:pPr marL="857250" lvl="2" indent="-457200">
              <a:spcBef>
                <a:spcPts val="0"/>
              </a:spcBef>
              <a:buFont typeface="Wingdings" panose="05000000000000000000" pitchFamily="2" charset="2"/>
              <a:buChar char="Ø"/>
            </a:pPr>
            <a:endParaRPr lang="fr-CA" sz="2600" dirty="0"/>
          </a:p>
          <a:p>
            <a:pPr marL="914400" lvl="2" indent="-514350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fr-CA" sz="2600" dirty="0"/>
              <a:t>L‘être humain fonctionne comme un ordinateur:</a:t>
            </a:r>
          </a:p>
          <a:p>
            <a:pPr marL="1371600" lvl="3" indent="-514350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fr-CA" sz="2600" dirty="0"/>
              <a:t>Encodage</a:t>
            </a:r>
          </a:p>
          <a:p>
            <a:pPr marL="1371600" lvl="3" indent="-514350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fr-CA" sz="2600" dirty="0"/>
              <a:t>Mémorisation</a:t>
            </a:r>
          </a:p>
          <a:p>
            <a:pPr marL="1371600" lvl="3" indent="-514350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fr-CA" sz="2600" dirty="0"/>
              <a:t>Récupération</a:t>
            </a:r>
            <a:endParaRPr lang="en-CA" sz="2600" dirty="0"/>
          </a:p>
          <a:p>
            <a:pPr>
              <a:buFont typeface="Courier New" panose="02070309020205020404" pitchFamily="49" charset="0"/>
              <a:buChar char="o"/>
            </a:pPr>
            <a:endParaRPr lang="en-US" sz="2400" dirty="0"/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0" y="0"/>
            <a:ext cx="9326880" cy="64008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CA" altLang="fr-FR" sz="2000" b="1">
                <a:latin typeface="Calibri" panose="020F0502020204030204" pitchFamily="34" charset="0"/>
              </a:rPr>
              <a:t>Historique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fr-CA" altLang="fr-FR" sz="1800" b="1" i="1">
                <a:latin typeface="Calibri" panose="020F0502020204030204" pitchFamily="34" charset="0"/>
              </a:rPr>
              <a:t>Cognitivisme</a:t>
            </a:r>
          </a:p>
        </p:txBody>
      </p:sp>
    </p:spTree>
    <p:extLst>
      <p:ext uri="{BB962C8B-B14F-4D97-AF65-F5344CB8AC3E}">
        <p14:creationId xmlns:p14="http://schemas.microsoft.com/office/powerpoint/2010/main" val="315783400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3"/>
          <p:cNvSpPr txBox="1">
            <a:spLocks noChangeArrowheads="1"/>
          </p:cNvSpPr>
          <p:nvPr/>
        </p:nvSpPr>
        <p:spPr>
          <a:xfrm>
            <a:off x="0" y="903744"/>
            <a:ext cx="12192000" cy="5723467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Wingdings 2" charset="2"/>
              <a:buChar char="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Wingdings 2" charset="2"/>
              <a:buChar char="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Wingdings 2" charset="2"/>
              <a:buChar char="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Wingdings 2" charset="2"/>
              <a:buChar char="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Wingdings 2" charset="2"/>
              <a:buChar char="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SzPct val="101000"/>
              <a:buFont typeface="Courier New" pitchFamily="49" charset="0"/>
              <a:buChar char="o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Courier New" pitchFamily="49" charset="0"/>
              <a:buChar char="o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Courier New" pitchFamily="49" charset="0"/>
              <a:buChar char="o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Courier New" pitchFamily="49" charset="0"/>
              <a:buChar char="o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spcBef>
                <a:spcPts val="0"/>
              </a:spcBef>
              <a:buNone/>
            </a:pPr>
            <a:r>
              <a:rPr lang="en-CA" sz="3200" u="sng" dirty="0" err="1"/>
              <a:t>Psychologie</a:t>
            </a:r>
            <a:r>
              <a:rPr lang="en-CA" sz="3200" u="sng" dirty="0"/>
              <a:t> </a:t>
            </a:r>
            <a:r>
              <a:rPr lang="en-CA" sz="3200" u="sng" dirty="0" err="1"/>
              <a:t>mathématique</a:t>
            </a:r>
            <a:r>
              <a:rPr lang="en-CA" sz="3200" dirty="0"/>
              <a:t> (Estes)</a:t>
            </a:r>
            <a:endParaRPr lang="en-CA" sz="3200" u="sng" dirty="0"/>
          </a:p>
          <a:p>
            <a:pPr marL="0" lvl="1" indent="0">
              <a:spcBef>
                <a:spcPts val="0"/>
              </a:spcBef>
              <a:buNone/>
            </a:pPr>
            <a:endParaRPr lang="en-CA" sz="2800" u="sng" dirty="0"/>
          </a:p>
          <a:p>
            <a:pPr>
              <a:buFont typeface="Courier New" panose="02070309020205020404" pitchFamily="49" charset="0"/>
              <a:buChar char="o"/>
            </a:pPr>
            <a:endParaRPr lang="en-US" sz="2400" dirty="0"/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0" y="0"/>
            <a:ext cx="9326880" cy="64008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CA" altLang="fr-FR" sz="2000" b="1">
                <a:latin typeface="Calibri" panose="020F0502020204030204" pitchFamily="34" charset="0"/>
              </a:rPr>
              <a:t>Historique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fr-CA" altLang="fr-FR" sz="1800" b="1" i="1">
                <a:latin typeface="Calibri" panose="020F0502020204030204" pitchFamily="34" charset="0"/>
              </a:rPr>
              <a:t>Cognitivisme</a:t>
            </a:r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163830" y="3842231"/>
            <a:ext cx="15875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Poornut" pitchFamily="2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Poornut" pitchFamily="2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Poornut" pitchFamily="2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Poornut" pitchFamily="2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Poornut" pitchFamily="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oornut" pitchFamily="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oornut" pitchFamily="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oornut" pitchFamily="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oornut" pitchFamily="2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fr-CA" altLang="fr-FR">
                <a:latin typeface="Lucida Sans" pitchFamily="34" charset="0"/>
              </a:rPr>
              <a:t>Stimulus</a:t>
            </a:r>
          </a:p>
        </p:txBody>
      </p:sp>
      <p:sp>
        <p:nvSpPr>
          <p:cNvPr id="6" name="Line 5"/>
          <p:cNvSpPr>
            <a:spLocks noChangeShapeType="1"/>
          </p:cNvSpPr>
          <p:nvPr/>
        </p:nvSpPr>
        <p:spPr bwMode="auto">
          <a:xfrm>
            <a:off x="1911052" y="4114800"/>
            <a:ext cx="1751154" cy="141732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CA"/>
          </a:p>
        </p:txBody>
      </p:sp>
      <p:sp>
        <p:nvSpPr>
          <p:cNvPr id="7" name="Line 6"/>
          <p:cNvSpPr>
            <a:spLocks noChangeShapeType="1"/>
          </p:cNvSpPr>
          <p:nvPr/>
        </p:nvSpPr>
        <p:spPr bwMode="auto">
          <a:xfrm>
            <a:off x="6299341" y="5425371"/>
            <a:ext cx="1064119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CA"/>
          </a:p>
        </p:txBody>
      </p:sp>
      <p:sp>
        <p:nvSpPr>
          <p:cNvPr id="9" name="Text Box 7"/>
          <p:cNvSpPr txBox="1">
            <a:spLocks noChangeArrowheads="1"/>
          </p:cNvSpPr>
          <p:nvPr/>
        </p:nvSpPr>
        <p:spPr bwMode="auto">
          <a:xfrm>
            <a:off x="7519669" y="5196771"/>
            <a:ext cx="1778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Poornut" pitchFamily="2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Poornut" pitchFamily="2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Poornut" pitchFamily="2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Poornut" pitchFamily="2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Poornut" pitchFamily="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oornut" pitchFamily="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oornut" pitchFamily="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oornut" pitchFamily="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oornut" pitchFamily="2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fr-CA" altLang="fr-FR" dirty="0">
                <a:latin typeface="Lucida Sans" pitchFamily="34" charset="0"/>
              </a:rPr>
              <a:t>Réponse</a:t>
            </a: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8718" y="1735068"/>
            <a:ext cx="2247900" cy="2247900"/>
          </a:xfrm>
          <a:prstGeom prst="rect">
            <a:avLst/>
          </a:prstGeom>
        </p:spPr>
      </p:pic>
      <p:sp>
        <p:nvSpPr>
          <p:cNvPr id="10" name="Line 5"/>
          <p:cNvSpPr>
            <a:spLocks noChangeShapeType="1"/>
          </p:cNvSpPr>
          <p:nvPr/>
        </p:nvSpPr>
        <p:spPr bwMode="auto">
          <a:xfrm flipV="1">
            <a:off x="1911052" y="2697480"/>
            <a:ext cx="1751154" cy="141732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CA"/>
          </a:p>
        </p:txBody>
      </p:sp>
      <p:sp>
        <p:nvSpPr>
          <p:cNvPr id="13" name="Line 6"/>
          <p:cNvSpPr>
            <a:spLocks noChangeShapeType="1"/>
          </p:cNvSpPr>
          <p:nvPr/>
        </p:nvSpPr>
        <p:spPr bwMode="auto">
          <a:xfrm>
            <a:off x="6299341" y="2737838"/>
            <a:ext cx="1064119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CA"/>
          </a:p>
        </p:txBody>
      </p:sp>
      <p:sp>
        <p:nvSpPr>
          <p:cNvPr id="14" name="Text Box 7"/>
          <p:cNvSpPr txBox="1">
            <a:spLocks noChangeArrowheads="1"/>
          </p:cNvSpPr>
          <p:nvPr/>
        </p:nvSpPr>
        <p:spPr bwMode="auto">
          <a:xfrm>
            <a:off x="7519669" y="2509238"/>
            <a:ext cx="1778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Poornut" pitchFamily="2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Poornut" pitchFamily="2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Poornut" pitchFamily="2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Poornut" pitchFamily="2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Poornut" pitchFamily="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oornut" pitchFamily="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oornut" pitchFamily="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oornut" pitchFamily="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oornut" pitchFamily="2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fr-CA" altLang="fr-FR" dirty="0">
                <a:latin typeface="Lucida Sans" pitchFamily="34" charset="0"/>
              </a:rPr>
              <a:t>Réponse</a:t>
            </a:r>
          </a:p>
        </p:txBody>
      </p:sp>
      <p:sp>
        <p:nvSpPr>
          <p:cNvPr id="16" name="Line 5"/>
          <p:cNvSpPr>
            <a:spLocks noChangeShapeType="1"/>
          </p:cNvSpPr>
          <p:nvPr/>
        </p:nvSpPr>
        <p:spPr bwMode="auto">
          <a:xfrm flipV="1">
            <a:off x="9128708" y="4114799"/>
            <a:ext cx="1112178" cy="131057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CA"/>
          </a:p>
        </p:txBody>
      </p:sp>
      <p:sp>
        <p:nvSpPr>
          <p:cNvPr id="19" name="Line 5"/>
          <p:cNvSpPr>
            <a:spLocks noChangeShapeType="1"/>
          </p:cNvSpPr>
          <p:nvPr/>
        </p:nvSpPr>
        <p:spPr bwMode="auto">
          <a:xfrm>
            <a:off x="9096511" y="2737838"/>
            <a:ext cx="1144375" cy="1104394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CA"/>
          </a:p>
        </p:txBody>
      </p:sp>
      <p:sp>
        <p:nvSpPr>
          <p:cNvPr id="20" name="Text Box 4"/>
          <p:cNvSpPr txBox="1">
            <a:spLocks noChangeArrowheads="1"/>
          </p:cNvSpPr>
          <p:nvPr/>
        </p:nvSpPr>
        <p:spPr bwMode="auto">
          <a:xfrm>
            <a:off x="10413227" y="3324403"/>
            <a:ext cx="158750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Poornut" pitchFamily="2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Poornut" pitchFamily="2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Poornut" pitchFamily="2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Poornut" pitchFamily="2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Poornut" pitchFamily="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oornut" pitchFamily="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oornut" pitchFamily="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oornut" pitchFamily="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oornut" pitchFamily="2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fr-CA" altLang="fr-FR" sz="7200" b="1">
                <a:latin typeface="Lucida Sans" pitchFamily="34" charset="0"/>
              </a:rPr>
              <a:t>= ?</a:t>
            </a:r>
          </a:p>
        </p:txBody>
      </p:sp>
      <p:pic>
        <p:nvPicPr>
          <p:cNvPr id="34818" name="Picture 2" descr="https://thumb7.shutterstock.com/display_pic_with_logo/3714113/503263651/stock-vector-education-background-math-equations-and-scheme-on-school-board-vector-hand-drawn-illustration-503263651.jpg">
            <a:extLst>
              <a:ext uri="{FF2B5EF4-FFF2-40B4-BE49-F238E27FC236}">
                <a16:creationId xmlns:a16="http://schemas.microsoft.com/office/drawing/2014/main" id="{4EA95118-A1B2-43F6-A022-6BCEC503A4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9444" y="4660117"/>
            <a:ext cx="2452507" cy="1744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288234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3"/>
          <p:cNvSpPr txBox="1">
            <a:spLocks noChangeArrowheads="1"/>
          </p:cNvSpPr>
          <p:nvPr/>
        </p:nvSpPr>
        <p:spPr>
          <a:xfrm>
            <a:off x="0" y="903744"/>
            <a:ext cx="12192000" cy="5723467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Wingdings 2" charset="2"/>
              <a:buChar char="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Wingdings 2" charset="2"/>
              <a:buChar char="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Wingdings 2" charset="2"/>
              <a:buChar char="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Wingdings 2" charset="2"/>
              <a:buChar char="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Wingdings 2" charset="2"/>
              <a:buChar char="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SzPct val="101000"/>
              <a:buFont typeface="Courier New" pitchFamily="49" charset="0"/>
              <a:buChar char="o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Courier New" pitchFamily="49" charset="0"/>
              <a:buChar char="o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Courier New" pitchFamily="49" charset="0"/>
              <a:buChar char="o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Courier New" pitchFamily="49" charset="0"/>
              <a:buChar char="o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spcBef>
                <a:spcPts val="0"/>
              </a:spcBef>
              <a:buNone/>
            </a:pPr>
            <a:r>
              <a:rPr lang="en-CA" sz="3200" u="sng" dirty="0" err="1"/>
              <a:t>Wiilliam</a:t>
            </a:r>
            <a:r>
              <a:rPr lang="en-CA" sz="3200" u="sng" dirty="0"/>
              <a:t> K. Estes</a:t>
            </a:r>
            <a:endParaRPr lang="en-CA" sz="3200" dirty="0"/>
          </a:p>
          <a:p>
            <a:pPr marL="457200" lvl="1" indent="-457200"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fr-CA" sz="2800" dirty="0"/>
              <a:t>Étudiant de Skinner</a:t>
            </a:r>
          </a:p>
          <a:p>
            <a:pPr marL="457200" lvl="1" indent="-457200">
              <a:spcBef>
                <a:spcPts val="0"/>
              </a:spcBef>
              <a:buFont typeface="Wingdings" panose="05000000000000000000" pitchFamily="2" charset="2"/>
              <a:buChar char="q"/>
            </a:pPr>
            <a:endParaRPr lang="fr-CA" sz="800" dirty="0"/>
          </a:p>
          <a:p>
            <a:pPr marL="457200" lvl="1" indent="-457200"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fr-CA" sz="2800" dirty="0"/>
              <a:t>S’inspirera davantage de Hull que de Skinner </a:t>
            </a:r>
            <a:br>
              <a:rPr lang="fr-CA" sz="2800" dirty="0"/>
            </a:br>
            <a:r>
              <a:rPr lang="fr-CA" sz="2800" dirty="0"/>
              <a:t>dans ses recherches.</a:t>
            </a:r>
          </a:p>
          <a:p>
            <a:pPr marL="457200" lvl="1" indent="-457200">
              <a:spcBef>
                <a:spcPts val="0"/>
              </a:spcBef>
              <a:buFont typeface="Wingdings" panose="05000000000000000000" pitchFamily="2" charset="2"/>
              <a:buChar char="q"/>
            </a:pPr>
            <a:endParaRPr lang="fr-CA" sz="800" dirty="0"/>
          </a:p>
          <a:p>
            <a:pPr marL="457200" lvl="1" indent="-457200"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fr-CA" sz="2800" dirty="0"/>
              <a:t>Développe la « théorie de l’échantillonnage</a:t>
            </a:r>
            <a:br>
              <a:rPr lang="fr-CA" sz="2800" dirty="0"/>
            </a:br>
            <a:r>
              <a:rPr lang="fr-CA" sz="2800" dirty="0"/>
              <a:t>du stimulus ».</a:t>
            </a:r>
          </a:p>
          <a:p>
            <a:pPr marL="857250" lvl="2" indent="-457200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fr-CA" sz="2400" dirty="0"/>
              <a:t>Un stimulus correspond en fait à une collection</a:t>
            </a:r>
            <a:br>
              <a:rPr lang="fr-CA" sz="2400" dirty="0"/>
            </a:br>
            <a:r>
              <a:rPr lang="fr-CA" sz="2400" dirty="0"/>
              <a:t>d’éléments et seulement les éléments « échantillonnés » sont associés.</a:t>
            </a:r>
          </a:p>
          <a:p>
            <a:pPr marL="857250" lvl="2" indent="-457200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fr-CA" sz="2400" dirty="0"/>
              <a:t>La variabilité de l’échantillon est aussi importante à cette théorie que la variabilité des traits dans la théorie de la sélection naturelle.</a:t>
            </a:r>
          </a:p>
          <a:p>
            <a:pPr marL="1314450" lvl="3" indent="-457200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fr-CA" sz="2400" dirty="0"/>
              <a:t>Explique entre autre le phénomène de généralisation des apprentissages.</a:t>
            </a:r>
          </a:p>
          <a:p>
            <a:pPr marL="457200" lvl="1" indent="-457200"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fr-CA" sz="2800" dirty="0"/>
              <a:t>Développera ses modèles sur les bases mathématiques proposées par Hull.</a:t>
            </a:r>
            <a:endParaRPr lang="en-CA" sz="3200" dirty="0"/>
          </a:p>
          <a:p>
            <a:pPr>
              <a:buFont typeface="Courier New" panose="02070309020205020404" pitchFamily="49" charset="0"/>
              <a:buChar char="o"/>
            </a:pPr>
            <a:endParaRPr lang="en-US" sz="2400" dirty="0"/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0" y="0"/>
            <a:ext cx="9326880" cy="64008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CA" altLang="fr-FR" sz="2000" b="1">
                <a:latin typeface="Calibri" panose="020F0502020204030204" pitchFamily="34" charset="0"/>
              </a:rPr>
              <a:t>Historique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fr-CA" altLang="fr-FR" sz="1800" b="1" i="1">
                <a:latin typeface="Calibri" panose="020F0502020204030204" pitchFamily="34" charset="0"/>
              </a:rPr>
              <a:t>Cognitivisme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F6B0748-FE8B-49D4-88D2-33CA17A93D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1030" y="679270"/>
            <a:ext cx="3586659" cy="4088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7419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2"/>
          <p:cNvSpPr txBox="1">
            <a:spLocks noChangeArrowheads="1"/>
          </p:cNvSpPr>
          <p:nvPr/>
        </p:nvSpPr>
        <p:spPr>
          <a:xfrm>
            <a:off x="0" y="0"/>
            <a:ext cx="9326880" cy="64008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CA" altLang="fr-FR" sz="2000" b="1" dirty="0">
                <a:latin typeface="Calibri" panose="020F0502020204030204" pitchFamily="34" charset="0"/>
              </a:rPr>
              <a:t>Historique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fr-CA" altLang="fr-FR" sz="1800" b="1" i="1" dirty="0">
                <a:latin typeface="Calibri" panose="020F0502020204030204" pitchFamily="34" charset="0"/>
              </a:rPr>
              <a:t>Philosophie de l’esprit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72FAE77-1DDE-4506-865D-3E5C5521B07E}"/>
              </a:ext>
            </a:extLst>
          </p:cNvPr>
          <p:cNvSpPr txBox="1">
            <a:spLocks/>
          </p:cNvSpPr>
          <p:nvPr/>
        </p:nvSpPr>
        <p:spPr>
          <a:xfrm>
            <a:off x="281940" y="903051"/>
            <a:ext cx="7908750" cy="5711758"/>
          </a:xfrm>
          <a:prstGeom prst="rect">
            <a:avLst/>
          </a:prstGeom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3600" b="1" dirty="0" err="1">
                <a:ea typeface="ＭＳ Ｐゴシック" panose="020B0600070205080204" pitchFamily="34" charset="-128"/>
              </a:rPr>
              <a:t>Associationnisme</a:t>
            </a:r>
            <a:r>
              <a:rPr lang="en-US" altLang="en-US" sz="3600" b="1" dirty="0">
                <a:ea typeface="ＭＳ Ｐゴシック" panose="020B0600070205080204" pitchFamily="34" charset="-128"/>
              </a:rPr>
              <a:t>:</a:t>
            </a:r>
          </a:p>
          <a:p>
            <a:endParaRPr lang="en-US" altLang="en-US" sz="3600" b="1" dirty="0">
              <a:ea typeface="ＭＳ Ｐゴシック" panose="020B0600070205080204" pitchFamily="34" charset="-128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n-US" sz="3200" b="1" dirty="0">
                <a:ea typeface="ＭＳ Ｐゴシック" panose="020B0600070205080204" pitchFamily="34" charset="-128"/>
              </a:rPr>
              <a:t>La </a:t>
            </a:r>
            <a:r>
              <a:rPr lang="en-US" altLang="en-US" sz="3200" b="1" dirty="0" err="1">
                <a:ea typeface="ＭＳ Ｐゴシック" panose="020B0600070205080204" pitchFamily="34" charset="-128"/>
              </a:rPr>
              <a:t>mémoire</a:t>
            </a:r>
            <a:r>
              <a:rPr lang="en-US" altLang="en-US" sz="3200" b="1" dirty="0">
                <a:ea typeface="ＭＳ Ｐゴシック" panose="020B0600070205080204" pitchFamily="34" charset="-128"/>
              </a:rPr>
              <a:t> depend des associations entre des </a:t>
            </a:r>
            <a:r>
              <a:rPr lang="en-US" altLang="en-US" sz="3200" b="1" dirty="0" err="1">
                <a:ea typeface="ＭＳ Ｐゴシック" panose="020B0600070205080204" pitchFamily="34" charset="-128"/>
              </a:rPr>
              <a:t>paires</a:t>
            </a:r>
            <a:r>
              <a:rPr lang="en-US" altLang="en-US" sz="3200" b="1" dirty="0">
                <a:ea typeface="ＭＳ Ｐゴシック" panose="020B0600070205080204" pitchFamily="34" charset="-128"/>
              </a:rPr>
              <a:t> </a:t>
            </a:r>
            <a:r>
              <a:rPr lang="en-US" altLang="en-US" sz="3200" b="1" dirty="0" err="1">
                <a:ea typeface="ＭＳ Ｐゴシック" panose="020B0600070205080204" pitchFamily="34" charset="-128"/>
              </a:rPr>
              <a:t>d’événements</a:t>
            </a:r>
            <a:r>
              <a:rPr lang="en-US" altLang="en-US" sz="3200" b="1" dirty="0">
                <a:ea typeface="ＭＳ Ｐゴシック" panose="020B0600070205080204" pitchFamily="34" charset="-128"/>
              </a:rPr>
              <a:t>, de sensations et </a:t>
            </a:r>
            <a:r>
              <a:rPr lang="en-US" altLang="en-US" sz="3200" b="1" dirty="0" err="1">
                <a:ea typeface="ＭＳ Ｐゴシック" panose="020B0600070205080204" pitchFamily="34" charset="-128"/>
              </a:rPr>
              <a:t>d’idées</a:t>
            </a:r>
            <a:r>
              <a:rPr lang="en-US" altLang="en-US" sz="3200" b="1" dirty="0">
                <a:ea typeface="ＭＳ Ｐゴシック" panose="020B0600070205080204" pitchFamily="34" charset="-128"/>
              </a:rPr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en-US" sz="3200" b="1" dirty="0">
              <a:ea typeface="ＭＳ Ｐゴシック" panose="020B0600070205080204" pitchFamily="34" charset="-128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n-US" sz="3200" b="1" dirty="0">
                <a:ea typeface="ＭＳ Ｐゴシック" panose="020B0600070205080204" pitchFamily="34" charset="-128"/>
              </a:rPr>
              <a:t>Activation de </a:t>
            </a:r>
            <a:r>
              <a:rPr lang="en-US" altLang="en-US" sz="3200" b="1" dirty="0" err="1">
                <a:ea typeface="ＭＳ Ｐゴシック" panose="020B0600070205080204" pitchFamily="34" charset="-128"/>
              </a:rPr>
              <a:t>l’un</a:t>
            </a:r>
            <a:r>
              <a:rPr lang="en-US" altLang="en-US" sz="3200" b="1" dirty="0">
                <a:ea typeface="ＭＳ Ｐゴシック" panose="020B0600070205080204" pitchFamily="34" charset="-128"/>
              </a:rPr>
              <a:t> des </a:t>
            </a:r>
            <a:r>
              <a:rPr lang="en-US" altLang="en-US" sz="3200" b="1" dirty="0" err="1">
                <a:ea typeface="ＭＳ Ｐゴシック" panose="020B0600070205080204" pitchFamily="34" charset="-128"/>
              </a:rPr>
              <a:t>membres</a:t>
            </a:r>
            <a:r>
              <a:rPr lang="en-US" altLang="en-US" sz="3200" b="1" dirty="0">
                <a:ea typeface="ＭＳ Ｐゴシック" panose="020B0600070205080204" pitchFamily="34" charset="-128"/>
              </a:rPr>
              <a:t> de la </a:t>
            </a:r>
            <a:r>
              <a:rPr lang="en-US" altLang="en-US" sz="3200" b="1" dirty="0" err="1">
                <a:ea typeface="ＭＳ Ｐゴシック" panose="020B0600070205080204" pitchFamily="34" charset="-128"/>
              </a:rPr>
              <a:t>paire</a:t>
            </a:r>
            <a:r>
              <a:rPr lang="en-US" altLang="en-US" sz="3200" b="1" dirty="0">
                <a:ea typeface="ＭＳ Ｐゴシック" panose="020B0600070205080204" pitchFamily="34" charset="-128"/>
              </a:rPr>
              <a:t>, </a:t>
            </a:r>
            <a:r>
              <a:rPr lang="en-US" altLang="en-US" sz="3200" b="1" dirty="0" err="1">
                <a:ea typeface="ＭＳ Ｐゴシック" panose="020B0600070205080204" pitchFamily="34" charset="-128"/>
              </a:rPr>
              <a:t>entraîne</a:t>
            </a:r>
            <a:r>
              <a:rPr lang="en-US" altLang="en-US" sz="3200" b="1" dirty="0">
                <a:ea typeface="ＭＳ Ｐゴシック" panose="020B0600070205080204" pitchFamily="34" charset="-128"/>
              </a:rPr>
              <a:t> </a:t>
            </a:r>
            <a:r>
              <a:rPr lang="en-US" altLang="en-US" sz="3200" b="1" dirty="0" err="1">
                <a:ea typeface="ＭＳ Ｐゴシック" panose="020B0600070205080204" pitchFamily="34" charset="-128"/>
              </a:rPr>
              <a:t>l’activation</a:t>
            </a:r>
            <a:r>
              <a:rPr lang="en-US" altLang="en-US" sz="3200" b="1" dirty="0">
                <a:ea typeface="ＭＳ Ｐゴシック" panose="020B0600070205080204" pitchFamily="34" charset="-128"/>
              </a:rPr>
              <a:t> de </a:t>
            </a:r>
            <a:r>
              <a:rPr lang="en-US" altLang="en-US" sz="3200" b="1" dirty="0" err="1">
                <a:ea typeface="ＭＳ Ｐゴシック" panose="020B0600070205080204" pitchFamily="34" charset="-128"/>
              </a:rPr>
              <a:t>l’autre</a:t>
            </a:r>
            <a:r>
              <a:rPr lang="en-US" altLang="en-US" sz="3200" b="1" dirty="0">
                <a:ea typeface="ＭＳ Ｐゴシック" panose="020B0600070205080204" pitchFamily="34" charset="-128"/>
              </a:rPr>
              <a:t>.</a:t>
            </a:r>
            <a:endParaRPr lang="en-US" altLang="en-US" sz="3600" dirty="0">
              <a:ea typeface="ＭＳ Ｐゴシック" panose="020B0600070205080204" pitchFamily="34" charset="-128"/>
            </a:endParaRPr>
          </a:p>
        </p:txBody>
      </p:sp>
      <p:pic>
        <p:nvPicPr>
          <p:cNvPr id="5" name="Picture 2" descr="http://a136.idata.over-blog.com/2/89/06/71/Rennaissance-Italie-sculpture/Raphael-l-Ecole-d-Athenes-Platon-et-Aristote.jpg">
            <a:extLst>
              <a:ext uri="{FF2B5EF4-FFF2-40B4-BE49-F238E27FC236}">
                <a16:creationId xmlns:a16="http://schemas.microsoft.com/office/drawing/2014/main" id="{63674684-8AB2-4840-A988-27B782CD95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132" t="51738" r="26693"/>
          <a:stretch/>
        </p:blipFill>
        <p:spPr bwMode="auto">
          <a:xfrm>
            <a:off x="8629730" y="903051"/>
            <a:ext cx="2518168" cy="567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736221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3"/>
          <p:cNvSpPr txBox="1">
            <a:spLocks noChangeArrowheads="1"/>
          </p:cNvSpPr>
          <p:nvPr/>
        </p:nvSpPr>
        <p:spPr>
          <a:xfrm>
            <a:off x="0" y="903744"/>
            <a:ext cx="12192000" cy="5723467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Wingdings 2" charset="2"/>
              <a:buChar char="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Wingdings 2" charset="2"/>
              <a:buChar char="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Wingdings 2" charset="2"/>
              <a:buChar char="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Wingdings 2" charset="2"/>
              <a:buChar char="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Wingdings 2" charset="2"/>
              <a:buChar char="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SzPct val="101000"/>
              <a:buFont typeface="Courier New" pitchFamily="49" charset="0"/>
              <a:buChar char="o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Courier New" pitchFamily="49" charset="0"/>
              <a:buChar char="o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Courier New" pitchFamily="49" charset="0"/>
              <a:buChar char="o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Courier New" pitchFamily="49" charset="0"/>
              <a:buChar char="o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spcBef>
                <a:spcPts val="0"/>
              </a:spcBef>
              <a:buNone/>
            </a:pPr>
            <a:r>
              <a:rPr lang="en-CA" sz="3200" u="sng" dirty="0" err="1"/>
              <a:t>Connexionnisme</a:t>
            </a:r>
            <a:r>
              <a:rPr lang="en-CA" sz="3200" dirty="0"/>
              <a:t> (David </a:t>
            </a:r>
            <a:r>
              <a:rPr lang="en-CA" sz="3200" dirty="0" err="1"/>
              <a:t>Rumelhart</a:t>
            </a:r>
            <a:r>
              <a:rPr lang="en-CA" sz="3200" dirty="0"/>
              <a:t>)</a:t>
            </a:r>
            <a:endParaRPr lang="en-CA" sz="3200" u="sng" dirty="0"/>
          </a:p>
          <a:p>
            <a:pPr marL="0" lvl="1" indent="0">
              <a:spcBef>
                <a:spcPts val="0"/>
              </a:spcBef>
              <a:buNone/>
            </a:pPr>
            <a:endParaRPr lang="en-CA" sz="2800" u="sng" dirty="0"/>
          </a:p>
          <a:p>
            <a:pPr>
              <a:buFont typeface="Courier New" panose="02070309020205020404" pitchFamily="49" charset="0"/>
              <a:buChar char="o"/>
            </a:pPr>
            <a:endParaRPr lang="en-US" sz="2400" dirty="0"/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0" y="0"/>
            <a:ext cx="9326880" cy="64008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CA" altLang="fr-FR" sz="2000" b="1">
                <a:latin typeface="Calibri" panose="020F0502020204030204" pitchFamily="34" charset="0"/>
              </a:rPr>
              <a:t>Historique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fr-CA" altLang="fr-FR" sz="1800" b="1" i="1">
                <a:latin typeface="Calibri" panose="020F0502020204030204" pitchFamily="34" charset="0"/>
              </a:rPr>
              <a:t>Cognitivisme</a:t>
            </a:r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163830" y="3842231"/>
            <a:ext cx="15875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Poornut" pitchFamily="2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Poornut" pitchFamily="2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Poornut" pitchFamily="2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Poornut" pitchFamily="2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Poornut" pitchFamily="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oornut" pitchFamily="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oornut" pitchFamily="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oornut" pitchFamily="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oornut" pitchFamily="2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fr-CA" altLang="fr-FR">
                <a:latin typeface="Lucida Sans" pitchFamily="34" charset="0"/>
              </a:rPr>
              <a:t>Stimulus</a:t>
            </a:r>
          </a:p>
        </p:txBody>
      </p:sp>
      <p:sp>
        <p:nvSpPr>
          <p:cNvPr id="6" name="Line 5"/>
          <p:cNvSpPr>
            <a:spLocks noChangeShapeType="1"/>
          </p:cNvSpPr>
          <p:nvPr/>
        </p:nvSpPr>
        <p:spPr bwMode="auto">
          <a:xfrm>
            <a:off x="1911052" y="4114800"/>
            <a:ext cx="1751154" cy="141732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CA"/>
          </a:p>
        </p:txBody>
      </p:sp>
      <p:sp>
        <p:nvSpPr>
          <p:cNvPr id="7" name="Line 6"/>
          <p:cNvSpPr>
            <a:spLocks noChangeShapeType="1"/>
          </p:cNvSpPr>
          <p:nvPr/>
        </p:nvSpPr>
        <p:spPr bwMode="auto">
          <a:xfrm>
            <a:off x="6299341" y="5425371"/>
            <a:ext cx="1064119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CA"/>
          </a:p>
        </p:txBody>
      </p:sp>
      <p:sp>
        <p:nvSpPr>
          <p:cNvPr id="9" name="Text Box 7"/>
          <p:cNvSpPr txBox="1">
            <a:spLocks noChangeArrowheads="1"/>
          </p:cNvSpPr>
          <p:nvPr/>
        </p:nvSpPr>
        <p:spPr bwMode="auto">
          <a:xfrm>
            <a:off x="7519669" y="5196771"/>
            <a:ext cx="1778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Poornut" pitchFamily="2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Poornut" pitchFamily="2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Poornut" pitchFamily="2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Poornut" pitchFamily="2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Poornut" pitchFamily="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oornut" pitchFamily="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oornut" pitchFamily="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oornut" pitchFamily="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oornut" pitchFamily="2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fr-CA" altLang="fr-FR" dirty="0">
                <a:latin typeface="Lucida Sans" pitchFamily="34" charset="0"/>
              </a:rPr>
              <a:t>Réponse</a:t>
            </a: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8718" y="1735068"/>
            <a:ext cx="2247900" cy="2247900"/>
          </a:xfrm>
          <a:prstGeom prst="rect">
            <a:avLst/>
          </a:prstGeom>
        </p:spPr>
      </p:pic>
      <p:sp>
        <p:nvSpPr>
          <p:cNvPr id="10" name="Line 5"/>
          <p:cNvSpPr>
            <a:spLocks noChangeShapeType="1"/>
          </p:cNvSpPr>
          <p:nvPr/>
        </p:nvSpPr>
        <p:spPr bwMode="auto">
          <a:xfrm flipV="1">
            <a:off x="1911052" y="2697480"/>
            <a:ext cx="1751154" cy="141732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CA"/>
          </a:p>
        </p:txBody>
      </p:sp>
      <p:sp>
        <p:nvSpPr>
          <p:cNvPr id="13" name="Line 6"/>
          <p:cNvSpPr>
            <a:spLocks noChangeShapeType="1"/>
          </p:cNvSpPr>
          <p:nvPr/>
        </p:nvSpPr>
        <p:spPr bwMode="auto">
          <a:xfrm>
            <a:off x="6299341" y="2737838"/>
            <a:ext cx="1064119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CA"/>
          </a:p>
        </p:txBody>
      </p:sp>
      <p:sp>
        <p:nvSpPr>
          <p:cNvPr id="14" name="Text Box 7"/>
          <p:cNvSpPr txBox="1">
            <a:spLocks noChangeArrowheads="1"/>
          </p:cNvSpPr>
          <p:nvPr/>
        </p:nvSpPr>
        <p:spPr bwMode="auto">
          <a:xfrm>
            <a:off x="7519669" y="2509238"/>
            <a:ext cx="1778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Poornut" pitchFamily="2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Poornut" pitchFamily="2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Poornut" pitchFamily="2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Poornut" pitchFamily="2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Poornut" pitchFamily="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oornut" pitchFamily="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oornut" pitchFamily="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oornut" pitchFamily="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oornut" pitchFamily="2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fr-CA" altLang="fr-FR" dirty="0">
                <a:latin typeface="Lucida Sans" pitchFamily="34" charset="0"/>
              </a:rPr>
              <a:t>Réponse</a:t>
            </a:r>
          </a:p>
        </p:txBody>
      </p:sp>
      <p:sp>
        <p:nvSpPr>
          <p:cNvPr id="16" name="Line 5"/>
          <p:cNvSpPr>
            <a:spLocks noChangeShapeType="1"/>
          </p:cNvSpPr>
          <p:nvPr/>
        </p:nvSpPr>
        <p:spPr bwMode="auto">
          <a:xfrm flipV="1">
            <a:off x="9128708" y="4114799"/>
            <a:ext cx="1112178" cy="131057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CA"/>
          </a:p>
        </p:txBody>
      </p:sp>
      <p:sp>
        <p:nvSpPr>
          <p:cNvPr id="19" name="Line 5"/>
          <p:cNvSpPr>
            <a:spLocks noChangeShapeType="1"/>
          </p:cNvSpPr>
          <p:nvPr/>
        </p:nvSpPr>
        <p:spPr bwMode="auto">
          <a:xfrm>
            <a:off x="9096511" y="2737838"/>
            <a:ext cx="1144375" cy="1104394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CA"/>
          </a:p>
        </p:txBody>
      </p:sp>
      <p:sp>
        <p:nvSpPr>
          <p:cNvPr id="20" name="Text Box 4"/>
          <p:cNvSpPr txBox="1">
            <a:spLocks noChangeArrowheads="1"/>
          </p:cNvSpPr>
          <p:nvPr/>
        </p:nvSpPr>
        <p:spPr bwMode="auto">
          <a:xfrm>
            <a:off x="10413227" y="3324403"/>
            <a:ext cx="158750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Poornut" pitchFamily="2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Poornut" pitchFamily="2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Poornut" pitchFamily="2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Poornut" pitchFamily="2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Poornut" pitchFamily="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oornut" pitchFamily="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oornut" pitchFamily="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oornut" pitchFamily="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oornut" pitchFamily="2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fr-CA" altLang="fr-FR" sz="7200" b="1">
                <a:latin typeface="Lucida Sans" pitchFamily="34" charset="0"/>
              </a:rPr>
              <a:t>= ?</a:t>
            </a:r>
          </a:p>
        </p:txBody>
      </p:sp>
      <p:pic>
        <p:nvPicPr>
          <p:cNvPr id="39938" name="Picture 2" descr="http://www.encephalos.gr/full/48-1/48-01-01-3.gif">
            <a:extLst>
              <a:ext uri="{FF2B5EF4-FFF2-40B4-BE49-F238E27FC236}">
                <a16:creationId xmlns:a16="http://schemas.microsoft.com/office/drawing/2014/main" id="{5BE4E584-E585-4B48-9B51-B06E8193A8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26"/>
          <a:stretch/>
        </p:blipFill>
        <p:spPr bwMode="auto">
          <a:xfrm>
            <a:off x="3818415" y="4993641"/>
            <a:ext cx="2535238" cy="1020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448099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3"/>
          <p:cNvSpPr txBox="1">
            <a:spLocks noChangeArrowheads="1"/>
          </p:cNvSpPr>
          <p:nvPr/>
        </p:nvSpPr>
        <p:spPr>
          <a:xfrm>
            <a:off x="0" y="903744"/>
            <a:ext cx="12192000" cy="5723467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Wingdings 2" charset="2"/>
              <a:buChar char="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Wingdings 2" charset="2"/>
              <a:buChar char="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Wingdings 2" charset="2"/>
              <a:buChar char="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Wingdings 2" charset="2"/>
              <a:buChar char="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Wingdings 2" charset="2"/>
              <a:buChar char="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SzPct val="101000"/>
              <a:buFont typeface="Courier New" pitchFamily="49" charset="0"/>
              <a:buChar char="o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Courier New" pitchFamily="49" charset="0"/>
              <a:buChar char="o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Courier New" pitchFamily="49" charset="0"/>
              <a:buChar char="o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Courier New" pitchFamily="49" charset="0"/>
              <a:buChar char="o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spcBef>
                <a:spcPts val="0"/>
              </a:spcBef>
              <a:buNone/>
            </a:pPr>
            <a:r>
              <a:rPr lang="en-CA" sz="3200" u="sng" dirty="0"/>
              <a:t>Herbert Simon</a:t>
            </a:r>
            <a:r>
              <a:rPr lang="en-CA" sz="3200" dirty="0"/>
              <a:t> (1916-2001)</a:t>
            </a:r>
          </a:p>
          <a:p>
            <a:pPr marL="457200" lvl="1" indent="-457200"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fr-CA" sz="2800" dirty="0"/>
              <a:t>Étudiant de Estes</a:t>
            </a:r>
          </a:p>
          <a:p>
            <a:pPr marL="457200" lvl="1" indent="-457200">
              <a:spcBef>
                <a:spcPts val="0"/>
              </a:spcBef>
              <a:buFont typeface="Wingdings" panose="05000000000000000000" pitchFamily="2" charset="2"/>
              <a:buChar char="q"/>
            </a:pPr>
            <a:endParaRPr lang="fr-CA" sz="800" dirty="0"/>
          </a:p>
          <a:p>
            <a:pPr marL="457200" lvl="1" indent="-457200"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fr-CA" sz="2800" dirty="0"/>
              <a:t>Rejette l’approche de manipulation de symboles </a:t>
            </a:r>
            <a:br>
              <a:rPr lang="fr-CA" sz="2800" dirty="0"/>
            </a:br>
            <a:r>
              <a:rPr lang="fr-CA" sz="2800" dirty="0"/>
              <a:t>pour la modélisation du comportement humain </a:t>
            </a:r>
            <a:br>
              <a:rPr lang="fr-CA" sz="2800" dirty="0"/>
            </a:br>
            <a:r>
              <a:rPr lang="fr-CA" sz="2800" dirty="0"/>
              <a:t>et développe l’approche « connexionniste » avec </a:t>
            </a:r>
            <a:br>
              <a:rPr lang="fr-CA" sz="2800" dirty="0"/>
            </a:br>
            <a:r>
              <a:rPr lang="fr-CA" sz="2800" dirty="0"/>
              <a:t>James McClelland.</a:t>
            </a:r>
          </a:p>
          <a:p>
            <a:pPr marL="457200" lvl="1" indent="-457200">
              <a:spcBef>
                <a:spcPts val="0"/>
              </a:spcBef>
              <a:buFont typeface="Wingdings" panose="05000000000000000000" pitchFamily="2" charset="2"/>
              <a:buChar char="q"/>
            </a:pPr>
            <a:endParaRPr lang="fr-CA" sz="800" dirty="0"/>
          </a:p>
          <a:p>
            <a:pPr marL="857250" lvl="2" indent="-457200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fr-CA" sz="3200" dirty="0"/>
              <a:t>Une représentation mentale n’est pas </a:t>
            </a:r>
            <a:br>
              <a:rPr lang="fr-CA" sz="3200" dirty="0"/>
            </a:br>
            <a:r>
              <a:rPr lang="fr-CA" sz="3200" dirty="0"/>
              <a:t>stockée en mémoire et manipulée sous l</a:t>
            </a:r>
            <a:br>
              <a:rPr lang="fr-CA" sz="3200" dirty="0"/>
            </a:br>
            <a:r>
              <a:rPr lang="fr-CA" sz="3200" dirty="0"/>
              <a:t>a forme d’un symbole.</a:t>
            </a:r>
          </a:p>
          <a:p>
            <a:pPr marL="1314450" lvl="3" indent="-457200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fr-CA" sz="3200" b="1" dirty="0"/>
              <a:t>Elle est distribuée</a:t>
            </a:r>
            <a:endParaRPr lang="en-CA" sz="3200" b="1" dirty="0"/>
          </a:p>
          <a:p>
            <a:pPr>
              <a:buFont typeface="Courier New" panose="02070309020205020404" pitchFamily="49" charset="0"/>
              <a:buChar char="o"/>
            </a:pPr>
            <a:endParaRPr lang="en-US" sz="2400" dirty="0"/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0" y="0"/>
            <a:ext cx="9326880" cy="64008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CA" altLang="fr-FR" sz="2000" b="1">
                <a:latin typeface="Calibri" panose="020F0502020204030204" pitchFamily="34" charset="0"/>
              </a:rPr>
              <a:t>Historique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fr-CA" altLang="fr-FR" sz="1800" b="1" i="1">
                <a:latin typeface="Calibri" panose="020F0502020204030204" pitchFamily="34" charset="0"/>
              </a:rPr>
              <a:t>Cognitivisme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5672761-199E-44CE-B7B8-B536002840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5360" y="1109027"/>
            <a:ext cx="3466464" cy="571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90396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ous-titre 2"/>
          <p:cNvSpPr>
            <a:spLocks noGrp="1"/>
          </p:cNvSpPr>
          <p:nvPr>
            <p:ph type="subTitle" idx="1"/>
          </p:nvPr>
        </p:nvSpPr>
        <p:spPr>
          <a:xfrm>
            <a:off x="0" y="1284790"/>
            <a:ext cx="11163300" cy="5486400"/>
          </a:xfrm>
        </p:spPr>
        <p:txBody>
          <a:bodyPr>
            <a:normAutofit/>
          </a:bodyPr>
          <a:lstStyle/>
          <a:p>
            <a:pPr algn="l"/>
            <a:endParaRPr lang="en-CA" sz="4400" u="sng" dirty="0">
              <a:solidFill>
                <a:srgbClr val="0070C0"/>
              </a:solidFill>
              <a:latin typeface="Calibri" panose="020F0502020204030204" pitchFamily="34" charset="0"/>
            </a:endParaRPr>
          </a:p>
          <a:p>
            <a:pPr marL="514350" indent="-514350" algn="l">
              <a:buFont typeface="+mj-lt"/>
              <a:buAutoNum type="romanUcPeriod"/>
            </a:pPr>
            <a:r>
              <a:rPr lang="en-CA" sz="3600" b="1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</a:rPr>
              <a:t>Historique</a:t>
            </a:r>
            <a:endParaRPr lang="en-CA" sz="3600" b="1" dirty="0">
              <a:solidFill>
                <a:schemeClr val="accent1">
                  <a:lumMod val="60000"/>
                  <a:lumOff val="40000"/>
                </a:schemeClr>
              </a:solidFill>
              <a:latin typeface="Calibri" panose="020F0502020204030204" pitchFamily="34" charset="0"/>
            </a:endParaRPr>
          </a:p>
          <a:p>
            <a:pPr marL="971550" lvl="1" indent="-514350" algn="l">
              <a:buFont typeface="Wingdings" panose="05000000000000000000" pitchFamily="2" charset="2"/>
              <a:buChar char="Ø"/>
            </a:pPr>
            <a:r>
              <a:rPr lang="fr-CA" sz="32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</a:rPr>
              <a:t>Philosophie de l’esprit</a:t>
            </a:r>
          </a:p>
          <a:p>
            <a:pPr marL="971550" lvl="1" indent="-514350" algn="l">
              <a:buFont typeface="Wingdings" panose="05000000000000000000" pitchFamily="2" charset="2"/>
              <a:buChar char="Ø"/>
            </a:pPr>
            <a:r>
              <a:rPr lang="fr-CA" sz="32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</a:rPr>
              <a:t>Évolution et sélection naturelle</a:t>
            </a:r>
          </a:p>
          <a:p>
            <a:pPr marL="971550" lvl="1" indent="-514350" algn="l">
              <a:buFont typeface="Wingdings" panose="05000000000000000000" pitchFamily="2" charset="2"/>
              <a:buChar char="Ø"/>
            </a:pPr>
            <a:r>
              <a:rPr lang="fr-CA" sz="32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</a:rPr>
              <a:t>Psychologie expérimentale</a:t>
            </a:r>
          </a:p>
          <a:p>
            <a:pPr marL="971550" lvl="1" indent="-514350" algn="l">
              <a:buFont typeface="Wingdings" panose="05000000000000000000" pitchFamily="2" charset="2"/>
              <a:buChar char="Ø"/>
            </a:pPr>
            <a:r>
              <a:rPr lang="fr-CA" sz="32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</a:rPr>
              <a:t>Béhaviorisme</a:t>
            </a:r>
          </a:p>
          <a:p>
            <a:pPr marL="971550" lvl="1" indent="-514350" algn="l">
              <a:buFont typeface="Wingdings" panose="05000000000000000000" pitchFamily="2" charset="2"/>
              <a:buChar char="Ø"/>
            </a:pPr>
            <a:r>
              <a:rPr lang="fr-CA" sz="32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</a:rPr>
              <a:t>Cognitivisme</a:t>
            </a:r>
          </a:p>
          <a:p>
            <a:pPr marL="971550" lvl="1" indent="-514350" algn="l">
              <a:buFont typeface="Wingdings" panose="05000000000000000000" pitchFamily="2" charset="2"/>
              <a:buChar char="Ø"/>
            </a:pPr>
            <a:endParaRPr lang="fr-CA" sz="3200" b="1" dirty="0">
              <a:solidFill>
                <a:schemeClr val="accent1">
                  <a:lumMod val="60000"/>
                  <a:lumOff val="40000"/>
                </a:schemeClr>
              </a:solidFill>
              <a:latin typeface="Calibri" panose="020F0502020204030204" pitchFamily="34" charset="0"/>
            </a:endParaRPr>
          </a:p>
          <a:p>
            <a:pPr marL="971550" lvl="1" indent="-514350" algn="l">
              <a:buFont typeface="Wingdings" panose="05000000000000000000" pitchFamily="2" charset="2"/>
              <a:buChar char="q"/>
            </a:pPr>
            <a:r>
              <a:rPr lang="fr-CA" sz="3200" b="1" dirty="0">
                <a:solidFill>
                  <a:srgbClr val="FF00FF"/>
                </a:solidFill>
                <a:latin typeface="Calibri" panose="020F0502020204030204" pitchFamily="34" charset="0"/>
              </a:rPr>
              <a:t>Nous reviendrons au début de la semaine prochaine sur…</a:t>
            </a:r>
            <a:endParaRPr lang="en-CA" sz="3200" b="1" dirty="0">
              <a:solidFill>
                <a:srgbClr val="FF00FF"/>
              </a:solidFill>
              <a:latin typeface="Calibri" panose="020F0502020204030204" pitchFamily="34" charset="0"/>
            </a:endParaRPr>
          </a:p>
        </p:txBody>
      </p:sp>
      <p:sp>
        <p:nvSpPr>
          <p:cNvPr id="4" name="Sous-titre 2">
            <a:extLst>
              <a:ext uri="{FF2B5EF4-FFF2-40B4-BE49-F238E27FC236}">
                <a16:creationId xmlns:a16="http://schemas.microsoft.com/office/drawing/2014/main" id="{2FC549AD-5982-4F86-B357-3D85AB631533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5926238" cy="63660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CA" sz="4800" b="1" dirty="0">
                <a:solidFill>
                  <a:srgbClr val="ED7D31"/>
                </a:solidFill>
                <a:latin typeface="Calibri" panose="020F0502020204030204" pitchFamily="34" charset="0"/>
              </a:rPr>
              <a:t>PSY 3503 </a:t>
            </a:r>
            <a:r>
              <a:rPr lang="fr-CA" sz="4800" b="1" dirty="0">
                <a:solidFill>
                  <a:srgbClr val="0070C0"/>
                </a:solidFill>
                <a:latin typeface="Calibri" panose="020F0502020204030204" pitchFamily="34" charset="0"/>
              </a:rPr>
              <a:t>– Lecture 1.2</a:t>
            </a:r>
            <a:endParaRPr lang="en-CA" sz="4800" b="1" dirty="0">
              <a:solidFill>
                <a:schemeClr val="accent1">
                  <a:lumMod val="40000"/>
                  <a:lumOff val="60000"/>
                </a:schemeClr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882295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3"/>
          <p:cNvSpPr txBox="1">
            <a:spLocks noChangeArrowheads="1"/>
          </p:cNvSpPr>
          <p:nvPr/>
        </p:nvSpPr>
        <p:spPr>
          <a:xfrm>
            <a:off x="0" y="671546"/>
            <a:ext cx="12192000" cy="618645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Wingdings 2" charset="2"/>
              <a:buChar char="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Wingdings 2" charset="2"/>
              <a:buChar char="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Wingdings 2" charset="2"/>
              <a:buChar char="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Wingdings 2" charset="2"/>
              <a:buChar char="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Wingdings 2" charset="2"/>
              <a:buChar char="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SzPct val="101000"/>
              <a:buFont typeface="Courier New" pitchFamily="49" charset="0"/>
              <a:buChar char="o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Courier New" pitchFamily="49" charset="0"/>
              <a:buChar char="o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Courier New" pitchFamily="49" charset="0"/>
              <a:buChar char="o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Courier New" pitchFamily="49" charset="0"/>
              <a:buChar char="o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fr-CA" sz="2800" b="1" dirty="0">
                <a:solidFill>
                  <a:srgbClr val="0070C0"/>
                </a:solidFill>
                <a:latin typeface="Calibri" panose="020F0502020204030204" pitchFamily="34" charset="0"/>
              </a:rPr>
              <a:t>À quel point nos comportements et habiletés…</a:t>
            </a:r>
          </a:p>
          <a:p>
            <a:pPr marL="914400" lvl="1" indent="-514350">
              <a:buFont typeface="Wingdings" panose="05000000000000000000" pitchFamily="2" charset="2"/>
              <a:buChar char="Ø"/>
            </a:pPr>
            <a:r>
              <a:rPr lang="fr-CA" sz="2800" b="1" dirty="0">
                <a:solidFill>
                  <a:srgbClr val="0070C0"/>
                </a:solidFill>
                <a:latin typeface="Calibri" panose="020F0502020204030204" pitchFamily="34" charset="0"/>
              </a:rPr>
              <a:t>…sont déterminés par notre héritage biologique?</a:t>
            </a:r>
          </a:p>
          <a:p>
            <a:pPr marL="914400" lvl="1" indent="-514350">
              <a:buFont typeface="Wingdings" panose="05000000000000000000" pitchFamily="2" charset="2"/>
              <a:buChar char="Ø"/>
            </a:pPr>
            <a:r>
              <a:rPr lang="fr-CA" sz="2800" b="1" dirty="0">
                <a:solidFill>
                  <a:srgbClr val="0070C0"/>
                </a:solidFill>
                <a:latin typeface="Calibri" panose="020F0502020204030204" pitchFamily="34" charset="0"/>
              </a:rPr>
              <a:t>…sont façonnés par nos expériences de vie? </a:t>
            </a:r>
          </a:p>
          <a:p>
            <a:pPr marL="514350" indent="-514350">
              <a:buFont typeface="+mj-lt"/>
              <a:buAutoNum type="arabicPeriod"/>
            </a:pPr>
            <a:r>
              <a:rPr lang="fr-CA" sz="2800" b="1" dirty="0">
                <a:solidFill>
                  <a:srgbClr val="ED7D31"/>
                </a:solidFill>
                <a:latin typeface="Calibri" panose="020F0502020204030204" pitchFamily="34" charset="0"/>
              </a:rPr>
              <a:t>Comment apprenons-nous à associer deux sensations/idées?</a:t>
            </a:r>
          </a:p>
          <a:p>
            <a:pPr marL="514350" indent="-514350">
              <a:buFont typeface="+mj-lt"/>
              <a:buAutoNum type="arabicPeriod"/>
            </a:pPr>
            <a:r>
              <a:rPr lang="fr-CA" sz="2800" b="1" dirty="0">
                <a:solidFill>
                  <a:srgbClr val="00CC00"/>
                </a:solidFill>
                <a:latin typeface="Calibri" panose="020F0502020204030204" pitchFamily="34" charset="0"/>
              </a:rPr>
              <a:t>Est-ce que l’étude psychologique de l’esprit peut être réalisée à travers une étude scientifique rigoureuse?</a:t>
            </a:r>
          </a:p>
          <a:p>
            <a:pPr marL="914400" lvl="1" indent="-514350">
              <a:buFont typeface="Wingdings" panose="05000000000000000000" pitchFamily="2" charset="2"/>
              <a:buChar char="Ø"/>
            </a:pPr>
            <a:r>
              <a:rPr lang="fr-CA" sz="2800" b="1" dirty="0">
                <a:solidFill>
                  <a:srgbClr val="00CC00"/>
                </a:solidFill>
                <a:latin typeface="Calibri" panose="020F0502020204030204" pitchFamily="34" charset="0"/>
              </a:rPr>
              <a:t>Si oui, existe-t-il des principes universels d’apprentissage et de mémoire qui pourraient être exprimées comme des lois fondamentales décrites par des équations mathématiques?</a:t>
            </a:r>
          </a:p>
          <a:p>
            <a:pPr marL="514350" indent="-514350">
              <a:buFont typeface="+mj-lt"/>
              <a:buAutoNum type="arabicPeriod"/>
            </a:pPr>
            <a:r>
              <a:rPr lang="fr-CA" sz="2800" b="1" dirty="0">
                <a:solidFill>
                  <a:srgbClr val="7030A0"/>
                </a:solidFill>
                <a:latin typeface="Calibri" panose="020F0502020204030204" pitchFamily="34" charset="0"/>
              </a:rPr>
              <a:t>En tant qu’êtres humains, qu’avons-nous en commun avec les animaux?</a:t>
            </a:r>
          </a:p>
          <a:p>
            <a:pPr marL="914400" lvl="1" indent="-514350">
              <a:buFont typeface="Wingdings" panose="05000000000000000000" pitchFamily="2" charset="2"/>
              <a:buChar char="Ø"/>
            </a:pPr>
            <a:r>
              <a:rPr lang="fr-CA" sz="2800" b="1" dirty="0">
                <a:solidFill>
                  <a:srgbClr val="7030A0"/>
                </a:solidFill>
                <a:latin typeface="Calibri" panose="020F0502020204030204" pitchFamily="34" charset="0"/>
              </a:rPr>
              <a:t>En quoi sommes-nous différents?</a:t>
            </a:r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>
          <a:xfrm>
            <a:off x="0" y="0"/>
            <a:ext cx="9326880" cy="64008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CA" altLang="fr-FR" sz="2000" b="1" dirty="0">
                <a:latin typeface="Calibri" panose="020F0502020204030204" pitchFamily="34" charset="0"/>
              </a:rPr>
              <a:t>Historique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fr-CA" altLang="fr-FR" sz="1800" b="1" i="1" dirty="0">
                <a:latin typeface="Calibri" panose="020F0502020204030204" pitchFamily="34" charset="0"/>
              </a:rPr>
              <a:t>Fil conducteur</a:t>
            </a:r>
          </a:p>
        </p:txBody>
      </p:sp>
    </p:spTree>
    <p:extLst>
      <p:ext uri="{BB962C8B-B14F-4D97-AF65-F5344CB8AC3E}">
        <p14:creationId xmlns:p14="http://schemas.microsoft.com/office/powerpoint/2010/main" val="301378392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3"/>
          <p:cNvSpPr txBox="1">
            <a:spLocks noChangeArrowheads="1"/>
          </p:cNvSpPr>
          <p:nvPr/>
        </p:nvSpPr>
        <p:spPr>
          <a:xfrm>
            <a:off x="0" y="671546"/>
            <a:ext cx="12192000" cy="618645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Wingdings 2" charset="2"/>
              <a:buChar char="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Wingdings 2" charset="2"/>
              <a:buChar char="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Wingdings 2" charset="2"/>
              <a:buChar char="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Wingdings 2" charset="2"/>
              <a:buChar char="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Wingdings 2" charset="2"/>
              <a:buChar char="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SzPct val="101000"/>
              <a:buFont typeface="Courier New" pitchFamily="49" charset="0"/>
              <a:buChar char="o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Courier New" pitchFamily="49" charset="0"/>
              <a:buChar char="o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Courier New" pitchFamily="49" charset="0"/>
              <a:buChar char="o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Courier New" pitchFamily="49" charset="0"/>
              <a:buChar char="o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fr-CA" sz="6000" b="1" dirty="0">
              <a:solidFill>
                <a:srgbClr val="ED7D31"/>
              </a:solidFill>
              <a:latin typeface="Calibri" panose="020F0502020204030204" pitchFamily="34" charset="0"/>
            </a:endParaRPr>
          </a:p>
          <a:p>
            <a:pPr marL="0" indent="0">
              <a:buNone/>
            </a:pPr>
            <a:endParaRPr lang="fr-CA" sz="6000" b="1" dirty="0">
              <a:solidFill>
                <a:srgbClr val="ED7D31"/>
              </a:solidFill>
              <a:latin typeface="Calibri" panose="020F0502020204030204" pitchFamily="34" charset="0"/>
            </a:endParaRPr>
          </a:p>
          <a:p>
            <a:pPr marL="0" indent="0">
              <a:buNone/>
            </a:pPr>
            <a:endParaRPr lang="fr-CA" sz="6000" b="1" dirty="0">
              <a:solidFill>
                <a:srgbClr val="ED7D31"/>
              </a:solidFill>
              <a:latin typeface="Calibri" panose="020F0502020204030204" pitchFamily="34" charset="0"/>
            </a:endParaRPr>
          </a:p>
          <a:p>
            <a:pPr marL="0" indent="0">
              <a:buNone/>
            </a:pPr>
            <a:r>
              <a:rPr lang="fr-CA" sz="6000" b="1" dirty="0">
                <a:solidFill>
                  <a:srgbClr val="ED7D31"/>
                </a:solidFill>
                <a:latin typeface="Calibri" panose="020F0502020204030204" pitchFamily="34" charset="0"/>
              </a:rPr>
              <a:t>	Bonne semaine!!!</a:t>
            </a:r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>
          <a:xfrm>
            <a:off x="0" y="0"/>
            <a:ext cx="9326880" cy="64008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CA" altLang="fr-FR" sz="2000" b="1" dirty="0">
                <a:latin typeface="Calibri" panose="020F0502020204030204" pitchFamily="34" charset="0"/>
              </a:rPr>
              <a:t>Historique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fr-CA" altLang="fr-FR" sz="1800" b="1" i="1" dirty="0">
                <a:latin typeface="Calibri" panose="020F0502020204030204" pitchFamily="34" charset="0"/>
              </a:rPr>
              <a:t>Fil conducteur</a:t>
            </a:r>
          </a:p>
        </p:txBody>
      </p:sp>
    </p:spTree>
    <p:extLst>
      <p:ext uri="{BB962C8B-B14F-4D97-AF65-F5344CB8AC3E}">
        <p14:creationId xmlns:p14="http://schemas.microsoft.com/office/powerpoint/2010/main" val="25635993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2"/>
          <p:cNvSpPr txBox="1">
            <a:spLocks noChangeArrowheads="1"/>
          </p:cNvSpPr>
          <p:nvPr/>
        </p:nvSpPr>
        <p:spPr>
          <a:xfrm>
            <a:off x="0" y="0"/>
            <a:ext cx="9326880" cy="64008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CA" altLang="fr-FR" sz="2000" b="1" dirty="0">
                <a:latin typeface="Calibri" panose="020F0502020204030204" pitchFamily="34" charset="0"/>
              </a:rPr>
              <a:t>Historique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fr-CA" altLang="fr-FR" sz="1800" b="1" i="1" dirty="0">
                <a:latin typeface="Calibri" panose="020F0502020204030204" pitchFamily="34" charset="0"/>
              </a:rPr>
              <a:t>Philosophie de l’esprit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72FAE77-1DDE-4506-865D-3E5C5521B07E}"/>
              </a:ext>
            </a:extLst>
          </p:cNvPr>
          <p:cNvSpPr txBox="1">
            <a:spLocks/>
          </p:cNvSpPr>
          <p:nvPr/>
        </p:nvSpPr>
        <p:spPr>
          <a:xfrm>
            <a:off x="281939" y="903051"/>
            <a:ext cx="8083847" cy="5711758"/>
          </a:xfrm>
          <a:prstGeom prst="rect">
            <a:avLst/>
          </a:prstGeom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3600" b="1" dirty="0" err="1">
                <a:ea typeface="ＭＳ Ｐゴシック" panose="020B0600070205080204" pitchFamily="34" charset="-128"/>
              </a:rPr>
              <a:t>Associationnisme</a:t>
            </a:r>
            <a:r>
              <a:rPr lang="en-US" altLang="en-US" sz="3600" b="1" dirty="0">
                <a:ea typeface="ＭＳ Ｐゴシック" panose="020B0600070205080204" pitchFamily="34" charset="-128"/>
              </a:rPr>
              <a:t> (suite):</a:t>
            </a:r>
          </a:p>
          <a:p>
            <a:endParaRPr lang="en-US" altLang="en-US" sz="3600" b="1" dirty="0">
              <a:ea typeface="ＭＳ Ｐゴシック" panose="020B0600070205080204" pitchFamily="34" charset="-128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n-US" sz="3200" b="1" dirty="0" err="1">
                <a:ea typeface="ＭＳ Ｐゴシック" panose="020B0600070205080204" pitchFamily="34" charset="-128"/>
              </a:rPr>
              <a:t>Selon</a:t>
            </a:r>
            <a:r>
              <a:rPr lang="en-US" altLang="en-US" sz="3200" b="1" dirty="0">
                <a:ea typeface="ＭＳ Ｐゴシック" panose="020B0600070205080204" pitchFamily="34" charset="-128"/>
              </a:rPr>
              <a:t> </a:t>
            </a:r>
            <a:r>
              <a:rPr lang="en-US" altLang="en-US" sz="3200" b="1" dirty="0" err="1">
                <a:ea typeface="ＭＳ Ｐゴシック" panose="020B0600070205080204" pitchFamily="34" charset="-128"/>
              </a:rPr>
              <a:t>Aristote</a:t>
            </a:r>
            <a:r>
              <a:rPr lang="en-US" altLang="en-US" sz="3200" b="1" dirty="0">
                <a:ea typeface="ＭＳ Ｐゴシック" panose="020B0600070205080204" pitchFamily="34" charset="-128"/>
              </a:rPr>
              <a:t>, la formation de </a:t>
            </a:r>
            <a:r>
              <a:rPr lang="en-US" altLang="en-US" sz="3200" b="1" dirty="0" err="1">
                <a:ea typeface="ＭＳ Ｐゴシック" panose="020B0600070205080204" pitchFamily="34" charset="-128"/>
              </a:rPr>
              <a:t>ces</a:t>
            </a:r>
            <a:r>
              <a:rPr lang="en-US" altLang="en-US" sz="3200" b="1" dirty="0">
                <a:ea typeface="ＭＳ Ｐゴシック" panose="020B0600070205080204" pitchFamily="34" charset="-128"/>
              </a:rPr>
              <a:t> associations </a:t>
            </a:r>
            <a:r>
              <a:rPr lang="en-US" altLang="en-US" sz="3200" b="1" dirty="0" err="1">
                <a:ea typeface="ＭＳ Ｐゴシック" panose="020B0600070205080204" pitchFamily="34" charset="-128"/>
              </a:rPr>
              <a:t>est</a:t>
            </a:r>
            <a:r>
              <a:rPr lang="en-US" altLang="en-US" sz="3200" b="1" dirty="0">
                <a:ea typeface="ＭＳ Ｐゴシック" panose="020B0600070205080204" pitchFamily="34" charset="-128"/>
              </a:rPr>
              <a:t> attributable à </a:t>
            </a:r>
            <a:br>
              <a:rPr lang="en-US" altLang="en-US" sz="3200" b="1" dirty="0">
                <a:ea typeface="ＭＳ Ｐゴシック" panose="020B0600070205080204" pitchFamily="34" charset="-128"/>
              </a:rPr>
            </a:br>
            <a:r>
              <a:rPr lang="en-US" altLang="en-US" sz="3200" b="1" dirty="0">
                <a:ea typeface="ＭＳ Ｐゴシック" panose="020B0600070205080204" pitchFamily="34" charset="-128"/>
              </a:rPr>
              <a:t>trois </a:t>
            </a:r>
            <a:r>
              <a:rPr lang="en-US" altLang="en-US" sz="3200" b="1" dirty="0" err="1">
                <a:ea typeface="ＭＳ Ｐゴシック" panose="020B0600070205080204" pitchFamily="34" charset="-128"/>
              </a:rPr>
              <a:t>principes</a:t>
            </a:r>
            <a:r>
              <a:rPr lang="en-US" altLang="en-US" sz="3200" b="1" dirty="0">
                <a:ea typeface="ＭＳ Ｐゴシック" panose="020B0600070205080204" pitchFamily="34" charset="-128"/>
              </a:rPr>
              <a:t>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altLang="en-US" sz="1000" b="1" dirty="0">
              <a:ea typeface="ＭＳ Ｐゴシック" panose="020B0600070205080204" pitchFamily="34" charset="-128"/>
            </a:endParaRPr>
          </a:p>
          <a:p>
            <a:pPr marL="914400" lvl="1" indent="-457200">
              <a:buFont typeface="+mj-lt"/>
              <a:buAutoNum type="arabicPeriod"/>
            </a:pPr>
            <a:endParaRPr lang="en-US" altLang="en-US" sz="2800" dirty="0">
              <a:ea typeface="ＭＳ Ｐゴシック" panose="020B0600070205080204" pitchFamily="34" charset="-128"/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en-US" altLang="en-US" sz="2800" dirty="0" err="1">
                <a:ea typeface="ＭＳ Ｐゴシック" panose="020B0600070205080204" pitchFamily="34" charset="-128"/>
              </a:rPr>
              <a:t>Contiguïté</a:t>
            </a:r>
            <a:r>
              <a:rPr lang="en-US" altLang="en-US" sz="2800" dirty="0">
                <a:ea typeface="ＭＳ Ｐゴシック" panose="020B0600070205080204" pitchFamily="34" charset="-128"/>
              </a:rPr>
              <a:t> </a:t>
            </a:r>
            <a:r>
              <a:rPr lang="en-US" altLang="en-US" sz="2800" dirty="0" err="1">
                <a:ea typeface="ＭＳ Ｐゴシック" panose="020B0600070205080204" pitchFamily="34" charset="-128"/>
              </a:rPr>
              <a:t>spatiale</a:t>
            </a:r>
            <a:r>
              <a:rPr lang="en-US" altLang="en-US" sz="2800" dirty="0">
                <a:ea typeface="ＭＳ Ｐゴシック" panose="020B0600070205080204" pitchFamily="34" charset="-128"/>
              </a:rPr>
              <a:t> et </a:t>
            </a:r>
            <a:r>
              <a:rPr lang="en-US" altLang="en-US" sz="2800" dirty="0" err="1">
                <a:ea typeface="ＭＳ Ｐゴシック" panose="020B0600070205080204" pitchFamily="34" charset="-128"/>
              </a:rPr>
              <a:t>temporelle</a:t>
            </a:r>
            <a:r>
              <a:rPr lang="en-US" altLang="en-US" sz="2800" dirty="0">
                <a:ea typeface="ＭＳ Ｐゴシック" panose="020B0600070205080204" pitchFamily="34" charset="-128"/>
              </a:rPr>
              <a:t>.</a:t>
            </a:r>
          </a:p>
          <a:p>
            <a:pPr marL="914400" lvl="1" indent="-457200">
              <a:buFont typeface="+mj-lt"/>
              <a:buAutoNum type="arabicPeriod"/>
            </a:pPr>
            <a:endParaRPr lang="en-US" altLang="en-US" sz="2800" dirty="0">
              <a:ea typeface="ＭＳ Ｐゴシック" panose="020B0600070205080204" pitchFamily="34" charset="-128"/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en-US" altLang="en-US" sz="2800" dirty="0" err="1">
                <a:ea typeface="ＭＳ Ｐゴシック" panose="020B0600070205080204" pitchFamily="34" charset="-128"/>
              </a:rPr>
              <a:t>Fréquence</a:t>
            </a:r>
            <a:r>
              <a:rPr lang="en-US" altLang="en-US" sz="2800" dirty="0">
                <a:ea typeface="ＭＳ Ｐゴシック" panose="020B0600070205080204" pitchFamily="34" charset="-128"/>
              </a:rPr>
              <a:t>.</a:t>
            </a:r>
          </a:p>
          <a:p>
            <a:pPr marL="914400" lvl="1" indent="-457200">
              <a:buFont typeface="+mj-lt"/>
              <a:buAutoNum type="arabicPeriod"/>
            </a:pPr>
            <a:endParaRPr lang="en-US" altLang="en-US" sz="2800" dirty="0">
              <a:ea typeface="ＭＳ Ｐゴシック" panose="020B0600070205080204" pitchFamily="34" charset="-128"/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en-US" altLang="en-US" sz="2800" dirty="0" err="1">
                <a:ea typeface="ＭＳ Ｐゴシック" panose="020B0600070205080204" pitchFamily="34" charset="-128"/>
              </a:rPr>
              <a:t>Similarité</a:t>
            </a:r>
            <a:r>
              <a:rPr lang="en-US" altLang="en-US" sz="2800" dirty="0">
                <a:ea typeface="ＭＳ Ｐゴシック" panose="020B0600070205080204" pitchFamily="34" charset="-128"/>
              </a:rPr>
              <a:t>.</a:t>
            </a:r>
          </a:p>
        </p:txBody>
      </p:sp>
      <p:pic>
        <p:nvPicPr>
          <p:cNvPr id="5" name="Picture 2" descr="http://a136.idata.over-blog.com/2/89/06/71/Rennaissance-Italie-sculpture/Raphael-l-Ecole-d-Athenes-Platon-et-Aristote.jpg">
            <a:extLst>
              <a:ext uri="{FF2B5EF4-FFF2-40B4-BE49-F238E27FC236}">
                <a16:creationId xmlns:a16="http://schemas.microsoft.com/office/drawing/2014/main" id="{63674684-8AB2-4840-A988-27B782CD95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132" t="51738" r="26693"/>
          <a:stretch/>
        </p:blipFill>
        <p:spPr bwMode="auto">
          <a:xfrm>
            <a:off x="8629730" y="903051"/>
            <a:ext cx="2518168" cy="567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2747828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6678</TotalTime>
  <Words>3438</Words>
  <Application>Microsoft Office PowerPoint</Application>
  <PresentationFormat>Widescreen</PresentationFormat>
  <Paragraphs>921</Paragraphs>
  <Slides>84</Slides>
  <Notes>78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84</vt:i4>
      </vt:variant>
    </vt:vector>
  </HeadingPairs>
  <TitlesOfParts>
    <vt:vector size="98" baseType="lpstr">
      <vt:lpstr>ＭＳ Ｐゴシック</vt:lpstr>
      <vt:lpstr>Arial</vt:lpstr>
      <vt:lpstr>Calibri</vt:lpstr>
      <vt:lpstr>Calibri (body)</vt:lpstr>
      <vt:lpstr>Calibri Light</vt:lpstr>
      <vt:lpstr>Cambria Math</vt:lpstr>
      <vt:lpstr>Courier New</vt:lpstr>
      <vt:lpstr>Lucida Sans</vt:lpstr>
      <vt:lpstr>Tahoma</vt:lpstr>
      <vt:lpstr>Times New Roman</vt:lpstr>
      <vt:lpstr>Trebuchet MS</vt:lpstr>
      <vt:lpstr>Wingdings</vt:lpstr>
      <vt:lpstr>Wingdings 2</vt:lpstr>
      <vt:lpstr>Thème Office</vt:lpstr>
      <vt:lpstr>PSY 3503 Introduction et Historique - II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PSY 2065 C Automne 2015</dc:title>
  <dc:creator>Etienne Dumesnil</dc:creator>
  <cp:lastModifiedBy>Etienne Dumesnil</cp:lastModifiedBy>
  <cp:revision>600</cp:revision>
  <dcterms:created xsi:type="dcterms:W3CDTF">2015-09-08T20:50:41Z</dcterms:created>
  <dcterms:modified xsi:type="dcterms:W3CDTF">2018-01-11T14:45:06Z</dcterms:modified>
</cp:coreProperties>
</file>